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4"/>
  </p:notesMasterIdLst>
  <p:sldIdLst>
    <p:sldId id="258" r:id="rId3"/>
    <p:sldId id="256" r:id="rId4"/>
    <p:sldId id="260" r:id="rId5"/>
    <p:sldId id="282" r:id="rId6"/>
    <p:sldId id="316" r:id="rId7"/>
    <p:sldId id="281" r:id="rId8"/>
    <p:sldId id="312" r:id="rId9"/>
    <p:sldId id="261" r:id="rId10"/>
    <p:sldId id="279" r:id="rId11"/>
    <p:sldId id="306" r:id="rId12"/>
    <p:sldId id="307" r:id="rId13"/>
    <p:sldId id="308" r:id="rId14"/>
    <p:sldId id="309" r:id="rId15"/>
    <p:sldId id="302" r:id="rId16"/>
    <p:sldId id="301" r:id="rId17"/>
    <p:sldId id="284" r:id="rId18"/>
    <p:sldId id="285" r:id="rId19"/>
    <p:sldId id="286" r:id="rId20"/>
    <p:sldId id="287" r:id="rId21"/>
    <p:sldId id="288" r:id="rId22"/>
    <p:sldId id="289" r:id="rId23"/>
    <p:sldId id="290" r:id="rId24"/>
    <p:sldId id="291" r:id="rId25"/>
    <p:sldId id="292" r:id="rId26"/>
    <p:sldId id="303" r:id="rId27"/>
    <p:sldId id="310" r:id="rId28"/>
    <p:sldId id="293" r:id="rId29"/>
    <p:sldId id="311" r:id="rId30"/>
    <p:sldId id="313" r:id="rId31"/>
    <p:sldId id="280" r:id="rId32"/>
    <p:sldId id="283" r:id="rId33"/>
    <p:sldId id="276" r:id="rId34"/>
    <p:sldId id="314" r:id="rId35"/>
    <p:sldId id="294" r:id="rId36"/>
    <p:sldId id="299" r:id="rId37"/>
    <p:sldId id="300" r:id="rId38"/>
    <p:sldId id="315" r:id="rId39"/>
    <p:sldId id="304" r:id="rId40"/>
    <p:sldId id="305" r:id="rId41"/>
    <p:sldId id="277" r:id="rId42"/>
    <p:sldId id="27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258"/>
            <p14:sldId id="256"/>
          </p14:sldIdLst>
        </p14:section>
        <p14:section name="Introduction" id="{ECBE6B28-7418-4569-ADA6-F40E0F805A9C}">
          <p14:sldIdLst>
            <p14:sldId id="260"/>
            <p14:sldId id="282"/>
            <p14:sldId id="316"/>
            <p14:sldId id="281"/>
            <p14:sldId id="312"/>
          </p14:sldIdLst>
        </p14:section>
        <p14:section name="Containers" id="{E575AD71-CE06-4408-BA8A-83D46DBC1322}">
          <p14:sldIdLst>
            <p14:sldId id="261"/>
            <p14:sldId id="279"/>
            <p14:sldId id="306"/>
            <p14:sldId id="307"/>
            <p14:sldId id="308"/>
            <p14:sldId id="309"/>
            <p14:sldId id="302"/>
            <p14:sldId id="301"/>
          </p14:sldIdLst>
        </p14:section>
        <p14:section name="Container Image" id="{18B1465A-0FB9-45C4-968F-FAF226CEBEC0}">
          <p14:sldIdLst>
            <p14:sldId id="284"/>
            <p14:sldId id="285"/>
            <p14:sldId id="286"/>
            <p14:sldId id="287"/>
            <p14:sldId id="288"/>
            <p14:sldId id="289"/>
            <p14:sldId id="290"/>
            <p14:sldId id="291"/>
            <p14:sldId id="292"/>
            <p14:sldId id="303"/>
          </p14:sldIdLst>
        </p14:section>
        <p14:section name="Microservices" id="{E4782C6F-DB91-433C-B5DE-05404ECAE8BE}">
          <p14:sldIdLst>
            <p14:sldId id="310"/>
            <p14:sldId id="293"/>
            <p14:sldId id="311"/>
          </p14:sldIdLst>
        </p14:section>
        <p14:section name="DevOps" id="{91C05DE1-49B4-41F0-A035-7E9D598A0CD4}">
          <p14:sldIdLst>
            <p14:sldId id="313"/>
            <p14:sldId id="280"/>
          </p14:sldIdLst>
        </p14:section>
        <p14:section name="Cloud" id="{B6C62BA9-4A5D-4874-820D-2BE09278B685}">
          <p14:sldIdLst>
            <p14:sldId id="283"/>
            <p14:sldId id="276"/>
            <p14:sldId id="314"/>
          </p14:sldIdLst>
        </p14:section>
        <p14:section name="Close" id="{38FB0E6F-4107-44FC-978B-E5A4320A554E}">
          <p14:sldIdLst>
            <p14:sldId id="294"/>
            <p14:sldId id="299"/>
            <p14:sldId id="300"/>
            <p14:sldId id="315"/>
            <p14:sldId id="304"/>
            <p14:sldId id="305"/>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1505" autoAdjust="0"/>
  </p:normalViewPr>
  <p:slideViewPr>
    <p:cSldViewPr snapToGrid="0">
      <p:cViewPr varScale="1">
        <p:scale>
          <a:sx n="86" d="100"/>
          <a:sy n="86" d="100"/>
        </p:scale>
        <p:origin x="840" y="90"/>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071799C0-6DEF-445D-B887-7C07D865E130}" type="presOf" srcId="{E1592A2E-90BB-49F8-AA99-AC6421B48CB4}" destId="{7318CEEE-71D8-4348-9093-A287C9BA9EDF}" srcOrd="1"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1939A870-4421-4C13-A06F-C66BEBAFA858}" type="presOf" srcId="{B3E1BFDA-3669-42AC-B3C6-B1295E3CBB5C}" destId="{8C5EE12D-5DF8-4AF6-81FA-8F4F50C18A17}" srcOrd="0" destOrd="0" presId="urn:microsoft.com/office/officeart/2005/8/layout/orgChart1"/>
    <dgm:cxn modelId="{3FAEB64F-0116-442D-84FD-45BE408FF999}" type="presOf" srcId="{C35C4018-463B-4AB7-A3EE-E05EF2809DCD}" destId="{17E99444-2487-4184-B40A-8C51751F9CB8}" srcOrd="0" destOrd="0" presId="urn:microsoft.com/office/officeart/2005/8/layout/orgChart1"/>
    <dgm:cxn modelId="{12050011-CF37-497B-8E1D-2DF18292557E}" type="presOf" srcId="{B3E1BFDA-3669-42AC-B3C6-B1295E3CBB5C}" destId="{6F217392-32C6-481B-93EC-68403D98B68A}" srcOrd="1" destOrd="0" presId="urn:microsoft.com/office/officeart/2005/8/layout/orgChart1"/>
    <dgm:cxn modelId="{485C655E-9CB9-4372-BC71-9901BE7D2B1A}" type="presOf" srcId="{C7F00058-1014-4175-AD15-545A4AA4F8D5}" destId="{328F4BD3-1C3D-4CBA-9113-186DA600936B}" srcOrd="0"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7F6A51F2-3022-453B-BFF3-8D36C34DCF19}" type="presOf" srcId="{62CDA150-02A3-4EC5-95F9-02698861799B}" destId="{A916C718-6E74-46EC-815D-F42843731F7A}" srcOrd="0" destOrd="0" presId="urn:microsoft.com/office/officeart/2005/8/layout/orgChart1"/>
    <dgm:cxn modelId="{B9BFA2F1-512F-41D5-AEB8-9435BF347F84}" srcId="{B3E1BFDA-3669-42AC-B3C6-B1295E3CBB5C}" destId="{14A46917-805D-491B-A131-6B125F3BD19A}" srcOrd="1" destOrd="0" parTransId="{62CDA150-02A3-4EC5-95F9-02698861799B}" sibTransId="{D4966788-E5BB-4026-A933-93FE14009A89}"/>
    <dgm:cxn modelId="{1B7B3B33-286D-4059-B60F-7AC7F489A623}" srcId="{01BAD0E5-89C8-4F95-B12D-519E617C6A1D}" destId="{A83CFF2E-5621-4B76-B49D-F7D737BEB929}" srcOrd="0" destOrd="0" parTransId="{03ACF038-FAAC-4FF0-930F-3CF899DB04BA}" sibTransId="{1770AE41-0282-4CA9-87D8-36D012372F17}"/>
    <dgm:cxn modelId="{50E6A417-6DD7-4213-BF3D-B6CA4BEC0128}" type="presOf" srcId="{163CBE93-C288-4CB2-839B-C18982D4E5A5}" destId="{0EC28D6A-6E71-47D5-B27C-978B5889BCB9}"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AEC6DFE5-0AD0-4434-BD62-2C54D500D2F2}" srcId="{BABB89D5-DA25-4009-8013-91B9F800831B}" destId="{01BAD0E5-89C8-4F95-B12D-519E617C6A1D}" srcOrd="1" destOrd="0" parTransId="{C7F00058-1014-4175-AD15-545A4AA4F8D5}" sibTransId="{5BB2C1C1-0A05-4F64-94D8-01C4DF38D4B8}"/>
    <dgm:cxn modelId="{38924E78-8023-4CD7-A198-B9A80F856150}" type="presOf" srcId="{14A46917-805D-491B-A131-6B125F3BD19A}" destId="{38BE4F41-B3FD-4C1E-B44B-AB74DCFE6F63}"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40EC2363-7045-42D9-9CD4-A49E34D3F465}" type="presOf" srcId="{14A46917-805D-491B-A131-6B125F3BD19A}" destId="{3F984F95-ECE2-4324-B81A-A0628EA5CE84}"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7/20/2016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Windows Server 2016, Containers and Next Generation Micro Services</a:t>
            </a:r>
          </a:p>
          <a:p>
            <a:r>
              <a:rPr lang="en-US" dirty="0"/>
              <a:t>Abstract: 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08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dirty="0">
                <a:solidFill>
                  <a:prstClr val="black"/>
                </a:solidFill>
              </a:rPr>
              <a:t>Microsoft Ignite 2015</a:t>
            </a:r>
          </a:p>
        </p:txBody>
      </p:sp>
      <p:sp>
        <p:nvSpPr>
          <p:cNvPr id="5" name="Footer Placeholder 4"/>
          <p:cNvSpPr>
            <a:spLocks noGrp="1"/>
          </p:cNvSpPr>
          <p:nvPr>
            <p:ph type="ftr" sz="quarter" idx="11"/>
          </p:nvPr>
        </p:nvSpPr>
        <p:spPr/>
        <p:txBody>
          <a:bodyPr/>
          <a:lstStyle/>
          <a:p>
            <a:pPr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7/20/2016 10:26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13</a:t>
            </a:fld>
            <a:endParaRPr lang="en-US" sz="1800" kern="0" dirty="0">
              <a:solidFill>
                <a:prstClr val="black"/>
              </a:solidFill>
            </a:endParaRPr>
          </a:p>
        </p:txBody>
      </p:sp>
    </p:spTree>
    <p:extLst>
      <p:ext uri="{BB962C8B-B14F-4D97-AF65-F5344CB8AC3E}">
        <p14:creationId xmlns:p14="http://schemas.microsoft.com/office/powerpoint/2010/main" val="117265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1141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91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44999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14105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7288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64029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98173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35394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982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2</a:t>
            </a:fld>
            <a:endParaRPr lang="en-US"/>
          </a:p>
        </p:txBody>
      </p:sp>
    </p:spTree>
    <p:extLst>
      <p:ext uri="{BB962C8B-B14F-4D97-AF65-F5344CB8AC3E}">
        <p14:creationId xmlns:p14="http://schemas.microsoft.com/office/powerpoint/2010/main" val="3754343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068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32277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77836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7/20/2016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29948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 Continuous Integration/Continuous</a:t>
            </a:r>
            <a:r>
              <a:rPr lang="en-US" baseline="0" dirty="0"/>
              <a:t> Deployment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7/20/2016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26052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32537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3388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8011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13501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8368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5899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79370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3365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7/20/2016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15401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26692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8522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10:26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545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7/20/2016 11:04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7/20/2016 11:18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Microsoft Ignite 2015</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7/20/2016 10:26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10</a:t>
            </a:fld>
            <a:endParaRPr lang="en-US" sz="1800" kern="0" dirty="0">
              <a:solidFill>
                <a:prstClr val="black"/>
              </a:solidFill>
            </a:endParaRPr>
          </a:p>
        </p:txBody>
      </p:sp>
    </p:spTree>
    <p:extLst>
      <p:ext uri="{BB962C8B-B14F-4D97-AF65-F5344CB8AC3E}">
        <p14:creationId xmlns:p14="http://schemas.microsoft.com/office/powerpoint/2010/main" val="289712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dirty="0">
                <a:solidFill>
                  <a:prstClr val="black"/>
                </a:solidFill>
              </a:rPr>
              <a:t>Microsoft Ignite 2015</a:t>
            </a:r>
          </a:p>
        </p:txBody>
      </p:sp>
      <p:sp>
        <p:nvSpPr>
          <p:cNvPr id="5" name="Footer Placeholder 4"/>
          <p:cNvSpPr>
            <a:spLocks noGrp="1"/>
          </p:cNvSpPr>
          <p:nvPr>
            <p:ph type="ftr" sz="quarter" idx="11"/>
          </p:nvPr>
        </p:nvSpPr>
        <p:spPr/>
        <p:txBody>
          <a:bodyPr/>
          <a:lstStyle/>
          <a:p>
            <a:pPr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7/20/2016 10:26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11</a:t>
            </a:fld>
            <a:endParaRPr lang="en-US" sz="1800" kern="0" dirty="0">
              <a:solidFill>
                <a:prstClr val="black"/>
              </a:solidFill>
            </a:endParaRPr>
          </a:p>
        </p:txBody>
      </p:sp>
    </p:spTree>
    <p:extLst>
      <p:ext uri="{BB962C8B-B14F-4D97-AF65-F5344CB8AC3E}">
        <p14:creationId xmlns:p14="http://schemas.microsoft.com/office/powerpoint/2010/main" val="24998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dirty="0">
                <a:solidFill>
                  <a:prstClr val="black"/>
                </a:solidFill>
              </a:rPr>
              <a:t>Microsoft Ignite 2015</a:t>
            </a:r>
          </a:p>
        </p:txBody>
      </p:sp>
      <p:sp>
        <p:nvSpPr>
          <p:cNvPr id="5" name="Footer Placeholder 4"/>
          <p:cNvSpPr>
            <a:spLocks noGrp="1"/>
          </p:cNvSpPr>
          <p:nvPr>
            <p:ph type="ftr" sz="quarter" idx="11"/>
          </p:nvPr>
        </p:nvSpPr>
        <p:spPr/>
        <p:txBody>
          <a:bodyPr/>
          <a:lstStyle/>
          <a:p>
            <a:pPr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7/20/2016 10:26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12</a:t>
            </a:fld>
            <a:endParaRPr lang="en-US" sz="1800" kern="0" dirty="0">
              <a:solidFill>
                <a:prstClr val="black"/>
              </a:solidFill>
            </a:endParaRPr>
          </a:p>
        </p:txBody>
      </p:sp>
    </p:spTree>
    <p:extLst>
      <p:ext uri="{BB962C8B-B14F-4D97-AF65-F5344CB8AC3E}">
        <p14:creationId xmlns:p14="http://schemas.microsoft.com/office/powerpoint/2010/main" val="48856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7/20/2016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7/20/2016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7/20/2016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7/20/2016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7/20/2016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7/20/2016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6243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8560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11085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453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7/20/2016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7/20/2016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7/20/2016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7/20/2016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7/20/2016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1.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7/20/2016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aka.ms/70-534" TargetMode="External"/><Relationship Id="rId5" Type="http://schemas.openxmlformats.org/officeDocument/2006/relationships/image" Target="../media/image11.png"/><Relationship Id="rId10" Type="http://schemas.openxmlformats.org/officeDocument/2006/relationships/image" Target="../media/image15.jpg"/><Relationship Id="rId4" Type="http://schemas.openxmlformats.org/officeDocument/2006/relationships/image" Target="../media/image10.png"/><Relationship Id="rId9"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43.png"/><Relationship Id="rId5" Type="http://schemas.microsoft.com/office/2007/relationships/hdphoto" Target="../media/hdphoto4.wdp"/><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56.png"/><Relationship Id="rId12"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55.png"/><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image" Target="../media/image46.png"/><Relationship Id="rId4" Type="http://schemas.openxmlformats.org/officeDocument/2006/relationships/image" Target="../media/image26.pn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jpeg"/><Relationship Id="rId39" Type="http://schemas.openxmlformats.org/officeDocument/2006/relationships/image" Target="../media/image95.png"/><Relationship Id="rId21" Type="http://schemas.openxmlformats.org/officeDocument/2006/relationships/image" Target="../media/image77.png"/><Relationship Id="rId34" Type="http://schemas.openxmlformats.org/officeDocument/2006/relationships/image" Target="../media/image90.png"/><Relationship Id="rId42" Type="http://schemas.openxmlformats.org/officeDocument/2006/relationships/image" Target="../media/image98.jpg"/><Relationship Id="rId47" Type="http://schemas.openxmlformats.org/officeDocument/2006/relationships/image" Target="../media/image103.jpeg"/><Relationship Id="rId50" Type="http://schemas.openxmlformats.org/officeDocument/2006/relationships/image" Target="../media/image106.png"/><Relationship Id="rId7" Type="http://schemas.openxmlformats.org/officeDocument/2006/relationships/image" Target="../media/image63.png"/><Relationship Id="rId2" Type="http://schemas.openxmlformats.org/officeDocument/2006/relationships/notesSlide" Target="../notesSlides/notesSlide28.xml"/><Relationship Id="rId16" Type="http://schemas.openxmlformats.org/officeDocument/2006/relationships/image" Target="../media/image72.png"/><Relationship Id="rId29" Type="http://schemas.openxmlformats.org/officeDocument/2006/relationships/image" Target="../media/image85.png"/><Relationship Id="rId11" Type="http://schemas.openxmlformats.org/officeDocument/2006/relationships/image" Target="../media/image67.png"/><Relationship Id="rId24" Type="http://schemas.openxmlformats.org/officeDocument/2006/relationships/image" Target="../media/image80.jpe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45" Type="http://schemas.openxmlformats.org/officeDocument/2006/relationships/image" Target="../media/image101.jp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png"/><Relationship Id="rId10" Type="http://schemas.openxmlformats.org/officeDocument/2006/relationships/image" Target="../media/image66.emf"/><Relationship Id="rId19" Type="http://schemas.openxmlformats.org/officeDocument/2006/relationships/image" Target="../media/image75.png"/><Relationship Id="rId31" Type="http://schemas.openxmlformats.org/officeDocument/2006/relationships/image" Target="../media/image87.png"/><Relationship Id="rId44" Type="http://schemas.openxmlformats.org/officeDocument/2006/relationships/image" Target="../media/image100.png"/><Relationship Id="rId52" Type="http://schemas.openxmlformats.org/officeDocument/2006/relationships/image" Target="../media/image10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emf"/><Relationship Id="rId48" Type="http://schemas.openxmlformats.org/officeDocument/2006/relationships/image" Target="../media/image104.png"/><Relationship Id="rId8" Type="http://schemas.openxmlformats.org/officeDocument/2006/relationships/image" Target="../media/image64.png"/><Relationship Id="rId51" Type="http://schemas.openxmlformats.org/officeDocument/2006/relationships/image" Target="../media/image107.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png"/><Relationship Id="rId20" Type="http://schemas.openxmlformats.org/officeDocument/2006/relationships/image" Target="../media/image76.jpeg"/><Relationship Id="rId41" Type="http://schemas.openxmlformats.org/officeDocument/2006/relationships/image" Target="../media/image97.png"/><Relationship Id="rId1" Type="http://schemas.openxmlformats.org/officeDocument/2006/relationships/slideLayout" Target="../slideLayouts/slideLayout43.xml"/><Relationship Id="rId6"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hyperlink" Target="http://aka.ms/windowscontainers" TargetMode="External"/><Relationship Id="rId4" Type="http://schemas.openxmlformats.org/officeDocument/2006/relationships/hyperlink" Target="https://msdn.microsoft.com/virtualization/windowscontainer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Configuration_management" TargetMode="External"/><Relationship Id="rId13" Type="http://schemas.openxmlformats.org/officeDocument/2006/relationships/hyperlink" Target="http://www.neotys.com/blog/tips-for-testing-in-production/" TargetMode="External"/><Relationship Id="rId18" Type="http://schemas.openxmlformats.org/officeDocument/2006/relationships/image" Target="../media/image19.png"/><Relationship Id="rId3" Type="http://schemas.openxmlformats.org/officeDocument/2006/relationships/hyperlink" Target="http://www.microsoft.com/en-us/download/details.aspx?id=46403" TargetMode="External"/><Relationship Id="rId7" Type="http://schemas.openxmlformats.org/officeDocument/2006/relationships/hyperlink" Target="https://en.wikipedia.org/wiki/Release_management" TargetMode="External"/><Relationship Id="rId12" Type="http://schemas.openxmlformats.org/officeDocument/2006/relationships/hyperlink" Target="http://www.thoughtworks.com/insights/blog/how-implement-hypothesis-driven-development" TargetMode="External"/><Relationship Id="rId17" Type="http://schemas.openxmlformats.org/officeDocument/2006/relationships/image" Target="../media/image18.png"/><Relationship Id="rId2" Type="http://schemas.openxmlformats.org/officeDocument/2006/relationships/hyperlink" Target="http://itrevolution.com/the-three-ways-principles-underpinning-devops/" TargetMode="External"/><Relationship Id="rId16" Type="http://schemas.openxmlformats.org/officeDocument/2006/relationships/image" Target="../media/image17.png"/><Relationship Id="rId1" Type="http://schemas.openxmlformats.org/officeDocument/2006/relationships/slideLayout" Target="../slideLayouts/slideLayout21.xml"/><Relationship Id="rId6" Type="http://schemas.openxmlformats.org/officeDocument/2006/relationships/hyperlink" Target="https://en.wikipedia.org/wiki/Application_performance_management" TargetMode="External"/><Relationship Id="rId11" Type="http://schemas.openxmlformats.org/officeDocument/2006/relationships/hyperlink" Target="http://mattvsts.blogspot.com/2013/11/feature-flags-cornerstone-of-continuous.html" TargetMode="External"/><Relationship Id="rId5" Type="http://schemas.openxmlformats.org/officeDocument/2006/relationships/hyperlink" Target="https://en.wikipedia.org/wiki/Test_automation" TargetMode="External"/><Relationship Id="rId15" Type="http://schemas.openxmlformats.org/officeDocument/2006/relationships/hyperlink" Target="https://en.wikipedia.org/wiki/A/B_testing" TargetMode="External"/><Relationship Id="rId10" Type="http://schemas.openxmlformats.org/officeDocument/2006/relationships/hyperlink" Target="https://en.wikipedia.org/wiki/Capacity_management" TargetMode="External"/><Relationship Id="rId4" Type="http://schemas.openxmlformats.org/officeDocument/2006/relationships/hyperlink" Target="https://en.wikipedia.org/wiki/Continuous_integration" TargetMode="External"/><Relationship Id="rId9" Type="http://schemas.openxmlformats.org/officeDocument/2006/relationships/hyperlink" Target="https://en.wikipedia.org/wiki/Synthetic_monitoring" TargetMode="External"/><Relationship Id="rId14" Type="http://schemas.openxmlformats.org/officeDocument/2006/relationships/hyperlink" Target="https://en.wikipedia.org/wiki/Fault_injec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a.co/fJXE92A" TargetMode="External"/><Relationship Id="rId2" Type="http://schemas.openxmlformats.org/officeDocument/2006/relationships/hyperlink" Target="https://www.amazon.com/Phoenix-Project-DevOps-Helping-Business-ebook/dp/B00AZRBLHO" TargetMode="Externa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6352805" y="1006780"/>
            <a:ext cx="4961901" cy="4881292"/>
          </a:xfrm>
          <a:prstGeom prst="rect">
            <a:avLst/>
          </a:prstGeom>
        </p:spPr>
      </p:pic>
      <p:sp>
        <p:nvSpPr>
          <p:cNvPr id="4" name="TextBox 3"/>
          <p:cNvSpPr txBox="1"/>
          <p:nvPr/>
        </p:nvSpPr>
        <p:spPr>
          <a:xfrm>
            <a:off x="2128929" y="3920335"/>
            <a:ext cx="3799438" cy="2431435"/>
          </a:xfrm>
          <a:prstGeom prst="rect">
            <a:avLst/>
          </a:prstGeom>
          <a:noFill/>
        </p:spPr>
        <p:txBody>
          <a:bodyPr wrap="none" rtlCol="0">
            <a:spAutoFit/>
          </a:bodyPr>
          <a:lstStyle/>
          <a:p>
            <a:pPr>
              <a:defRPr/>
            </a:pPr>
            <a:r>
              <a:rPr kumimoji="0" lang="en-US"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Dan Stolts </a:t>
            </a: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(@ITProGuru)</a:t>
            </a:r>
            <a:b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Chief Technology Strategist</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 DX North East – Audience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lang="en-US" sz="2400" kern="0" dirty="0">
                <a:solidFill>
                  <a:schemeClr val="bg1"/>
                </a:solidFill>
                <a:latin typeface="Segoe UI Light" panose="020B0502040204020203" pitchFamily="34" charset="0"/>
                <a:cs typeface="Segoe UI Light" panose="020B0502040204020203" pitchFamily="34" charset="0"/>
              </a:rPr>
              <a:t>Blog: ITProGuru.com</a:t>
            </a:r>
            <a:r>
              <a:rPr lang="en-US" sz="2800" kern="0" dirty="0">
                <a:solidFill>
                  <a:schemeClr val="bg1"/>
                </a:solidFill>
                <a:latin typeface="Segoe UI Light" panose="020B0502040204020203" pitchFamily="34" charset="0"/>
                <a:cs typeface="Segoe UI Light" panose="020B0502040204020203" pitchFamily="34" charset="0"/>
              </a:rPr>
              <a:t> </a:t>
            </a:r>
            <a:endParaRPr lang="en-US" sz="2800" kern="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dstolts@Microsoft.com</a:t>
            </a:r>
            <a:r>
              <a:rPr lang="en-US" sz="2400" kern="0" dirty="0">
                <a:solidFill>
                  <a:schemeClr val="bg1"/>
                </a:solidFill>
                <a:latin typeface="Segoe UI Light" panose="020B0502040204020203" pitchFamily="34" charset="0"/>
                <a:cs typeface="Segoe UI Light" panose="020B0502040204020203" pitchFamily="34" charset="0"/>
              </a:rPr>
              <a:t> </a:t>
            </a:r>
            <a:endPar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lvl="0">
              <a:defRPr/>
            </a:pPr>
            <a:r>
              <a:rPr lang="en-US" sz="2000" kern="0" dirty="0">
                <a:solidFill>
                  <a:schemeClr val="bg1"/>
                </a:solidFill>
                <a:latin typeface="Segoe UI Light" panose="020B0502040204020203" pitchFamily="34" charset="0"/>
                <a:cs typeface="Segoe UI Light" panose="020B0502040204020203" pitchFamily="34" charset="0"/>
              </a:rPr>
              <a:t>www.linkedin.com/in/danstolts</a:t>
            </a:r>
            <a:r>
              <a:rPr lang="en-US" sz="2400" kern="0" dirty="0">
                <a:solidFill>
                  <a:srgbClr val="00B0F0"/>
                </a:solidFill>
                <a:latin typeface="Segoe UI Light" panose="020B0502040204020203" pitchFamily="34" charset="0"/>
                <a:cs typeface="Segoe UI Light" panose="020B0502040204020203" pitchFamily="34" charset="0"/>
              </a:rPr>
              <a:t> </a:t>
            </a:r>
            <a:endParaRPr kumimoji="0" lang="en-US" sz="2000" b="0" i="0"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275744" y="1488713"/>
            <a:ext cx="6834359" cy="2308324"/>
          </a:xfrm>
          <a:prstGeom prst="rect">
            <a:avLst/>
          </a:prstGeom>
          <a:noFill/>
        </p:spPr>
        <p:txBody>
          <a:bodyPr wrap="square" rtlCol="0">
            <a:spAutoFit/>
          </a:bodyPr>
          <a:lstStyle/>
          <a:p>
            <a:pPr lvl="0">
              <a:defRPr/>
            </a:pPr>
            <a:r>
              <a:rPr lang="en-US" sz="4800" dirty="0">
                <a:solidFill>
                  <a:srgbClr val="FFC000"/>
                </a:solidFill>
              </a:rPr>
              <a:t>Windows Server 2016, Containers and Next Generation Micro Services</a:t>
            </a:r>
            <a:endParaRPr kumimoji="0" lang="en-US" sz="4800" b="0" i="0" u="none" strike="noStrike" kern="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499" y="197004"/>
            <a:ext cx="4800600" cy="952500"/>
          </a:xfrm>
          <a:prstGeom prst="rect">
            <a:avLst/>
          </a:prstGeom>
          <a:solidFill>
            <a:schemeClr val="bg1"/>
          </a:solidFill>
        </p:spPr>
      </p:pic>
      <p:sp>
        <p:nvSpPr>
          <p:cNvPr id="9" name="Rectangle 8"/>
          <p:cNvSpPr/>
          <p:nvPr/>
        </p:nvSpPr>
        <p:spPr>
          <a:xfrm>
            <a:off x="10519576" y="6311264"/>
            <a:ext cx="1590261" cy="369332"/>
          </a:xfrm>
          <a:prstGeom prst="rect">
            <a:avLst/>
          </a:prstGeom>
        </p:spPr>
        <p:txBody>
          <a:bodyPr wrap="square">
            <a:spAutoFit/>
          </a:bodyPr>
          <a:lstStyle/>
          <a:p>
            <a:r>
              <a:rPr lang="en-US" kern="0" dirty="0">
                <a:solidFill>
                  <a:schemeClr val="bg1"/>
                </a:solidFill>
                <a:latin typeface="Segoe UI Light" panose="020B0502040204020203" pitchFamily="34" charset="0"/>
                <a:cs typeface="Segoe UI Light" panose="020B0502040204020203" pitchFamily="34" charset="0"/>
              </a:rPr>
              <a:t>@ITProGuru</a:t>
            </a:r>
            <a:endParaRPr lang="en-US" dirty="0"/>
          </a:p>
        </p:txBody>
      </p:sp>
      <p:sp>
        <p:nvSpPr>
          <p:cNvPr id="10" name="TextBox 9"/>
          <p:cNvSpPr txBox="1"/>
          <p:nvPr/>
        </p:nvSpPr>
        <p:spPr>
          <a:xfrm>
            <a:off x="6454202" y="5972710"/>
            <a:ext cx="5881545" cy="707886"/>
          </a:xfrm>
          <a:prstGeom prst="rect">
            <a:avLst/>
          </a:prstGeom>
          <a:noFill/>
        </p:spPr>
        <p:txBody>
          <a:bodyPr wrap="square" rtlCol="0">
            <a:spAutoFit/>
          </a:bodyPr>
          <a:lstStyle/>
          <a:p>
            <a:r>
              <a:rPr lang="en-US" sz="2000" dirty="0">
                <a:solidFill>
                  <a:schemeClr val="bg2"/>
                </a:solidFill>
              </a:rPr>
              <a:t>Specializations: </a:t>
            </a:r>
          </a:p>
          <a:p>
            <a:r>
              <a:rPr lang="en-US" sz="2000" dirty="0">
                <a:solidFill>
                  <a:schemeClr val="bg2"/>
                </a:solidFill>
              </a:rPr>
              <a:t>Cloud, Virtualization, Windows Server</a:t>
            </a:r>
          </a:p>
        </p:txBody>
      </p:sp>
      <p:pic>
        <p:nvPicPr>
          <p:cNvPr id="11" name="Picture 10">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47" y="4136246"/>
            <a:ext cx="1322736" cy="1628986"/>
          </a:xfrm>
          <a:prstGeom prst="rect">
            <a:avLst/>
          </a:prstGeom>
        </p:spPr>
      </p:pic>
      <p:pic>
        <p:nvPicPr>
          <p:cNvPr id="12" name="Picture 22" descr="http://www.steveor.com/images/stories/linkedin-bad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965"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4964"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9444" y="5074497"/>
            <a:ext cx="384857" cy="371985"/>
          </a:xfrm>
          <a:prstGeom prst="rect">
            <a:avLst/>
          </a:prstGeom>
        </p:spPr>
      </p:pic>
      <p:sp>
        <p:nvSpPr>
          <p:cNvPr id="8" name="TextBox 7"/>
          <p:cNvSpPr txBox="1"/>
          <p:nvPr/>
        </p:nvSpPr>
        <p:spPr>
          <a:xfrm>
            <a:off x="194950" y="5854533"/>
            <a:ext cx="1313929" cy="307777"/>
          </a:xfrm>
          <a:prstGeom prst="rect">
            <a:avLst/>
          </a:prstGeom>
          <a:noFill/>
        </p:spPr>
        <p:txBody>
          <a:bodyPr wrap="square" rtlCol="0">
            <a:spAutoFit/>
          </a:bodyPr>
          <a:lstStyle/>
          <a:p>
            <a:r>
              <a:rPr lang="en-US" sz="1400" dirty="0">
                <a:solidFill>
                  <a:schemeClr val="bg1"/>
                </a:solidFill>
              </a:rPr>
              <a:t>aka.ms/70-534</a:t>
            </a:r>
            <a:endParaRPr lang="en-US" dirty="0">
              <a:solidFill>
                <a:schemeClr val="bg1"/>
              </a:solidFill>
            </a:endParaRPr>
          </a:p>
        </p:txBody>
      </p:sp>
    </p:spTree>
    <p:extLst>
      <p:ext uri="{BB962C8B-B14F-4D97-AF65-F5344CB8AC3E}">
        <p14:creationId xmlns:p14="http://schemas.microsoft.com/office/powerpoint/2010/main" val="11955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953967" algn="l"/>
              </a:tabLst>
            </a:pPr>
            <a:r>
              <a:rPr lang="en-US" dirty="0"/>
              <a:t>Container Run-time</a:t>
            </a:r>
          </a:p>
        </p:txBody>
      </p:sp>
      <p:sp>
        <p:nvSpPr>
          <p:cNvPr id="15" name="Rectangle 14"/>
          <p:cNvSpPr/>
          <p:nvPr/>
        </p:nvSpPr>
        <p:spPr bwMode="auto">
          <a:xfrm>
            <a:off x="1169604" y="3292227"/>
            <a:ext cx="7521762" cy="1126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kern="0" dirty="0">
                <a:gradFill>
                  <a:gsLst>
                    <a:gs pos="16814">
                      <a:srgbClr val="FFFFFF"/>
                    </a:gs>
                    <a:gs pos="46000">
                      <a:srgbClr val="FFFFFF"/>
                    </a:gs>
                  </a:gsLst>
                  <a:lin ang="5400000" scaled="0"/>
                </a:gradFill>
              </a:rPr>
              <a:t>Host Operating System</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sp>
        <p:nvSpPr>
          <p:cNvPr id="56" name="Rectangle 55"/>
          <p:cNvSpPr/>
          <p:nvPr/>
        </p:nvSpPr>
        <p:spPr bwMode="auto">
          <a:xfrm flipV="1">
            <a:off x="1207346" y="3460897"/>
            <a:ext cx="7409310" cy="45719"/>
          </a:xfrm>
          <a:prstGeom prst="rect">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82" name="TextBox 81"/>
          <p:cNvSpPr txBox="1"/>
          <p:nvPr/>
        </p:nvSpPr>
        <p:spPr>
          <a:xfrm>
            <a:off x="9373995" y="2565231"/>
            <a:ext cx="2512752" cy="94138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
        <p:nvSpPr>
          <p:cNvPr id="83" name="Right Arrow 82"/>
          <p:cNvSpPr/>
          <p:nvPr/>
        </p:nvSpPr>
        <p:spPr bwMode="auto">
          <a:xfrm rot="10800000">
            <a:off x="8457150" y="2606718"/>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5">
            <a:duotone>
              <a:schemeClr val="accent2">
                <a:shade val="45000"/>
                <a:satMod val="135000"/>
              </a:schemeClr>
              <a:prstClr val="white"/>
            </a:duotone>
          </a:blip>
          <a:stretch>
            <a:fillRect/>
          </a:stretch>
        </p:blipFill>
        <p:spPr>
          <a:xfrm>
            <a:off x="1207346" y="2699340"/>
            <a:ext cx="977103" cy="558678"/>
          </a:xfrm>
          <a:prstGeom prst="rect">
            <a:avLst/>
          </a:prstGeom>
        </p:spPr>
      </p:pic>
      <p:pic>
        <p:nvPicPr>
          <p:cNvPr id="39" name="Picture 38"/>
          <p:cNvPicPr>
            <a:picLocks noChangeAspect="1"/>
          </p:cNvPicPr>
          <p:nvPr/>
        </p:nvPicPr>
        <p:blipFill>
          <a:blip r:embed="rId5">
            <a:duotone>
              <a:schemeClr val="accent2">
                <a:shade val="45000"/>
                <a:satMod val="135000"/>
              </a:schemeClr>
              <a:prstClr val="white"/>
            </a:duotone>
          </a:blip>
          <a:stretch>
            <a:fillRect/>
          </a:stretch>
        </p:blipFill>
        <p:spPr>
          <a:xfrm>
            <a:off x="2240287" y="2699340"/>
            <a:ext cx="977103" cy="558678"/>
          </a:xfrm>
          <a:prstGeom prst="rect">
            <a:avLst/>
          </a:prstGeom>
        </p:spPr>
      </p:pic>
      <p:pic>
        <p:nvPicPr>
          <p:cNvPr id="40" name="Picture 39"/>
          <p:cNvPicPr>
            <a:picLocks noChangeAspect="1"/>
          </p:cNvPicPr>
          <p:nvPr/>
        </p:nvPicPr>
        <p:blipFill>
          <a:blip r:embed="rId5">
            <a:duotone>
              <a:schemeClr val="accent2">
                <a:shade val="45000"/>
                <a:satMod val="135000"/>
              </a:schemeClr>
              <a:prstClr val="white"/>
            </a:duotone>
          </a:blip>
          <a:stretch>
            <a:fillRect/>
          </a:stretch>
        </p:blipFill>
        <p:spPr>
          <a:xfrm>
            <a:off x="3273228" y="2699340"/>
            <a:ext cx="977103" cy="558678"/>
          </a:xfrm>
          <a:prstGeom prst="rect">
            <a:avLst/>
          </a:prstGeom>
        </p:spPr>
      </p:pic>
      <p:pic>
        <p:nvPicPr>
          <p:cNvPr id="41" name="Picture 40"/>
          <p:cNvPicPr>
            <a:picLocks noChangeAspect="1"/>
          </p:cNvPicPr>
          <p:nvPr/>
        </p:nvPicPr>
        <p:blipFill>
          <a:blip r:embed="rId5">
            <a:duotone>
              <a:schemeClr val="accent2">
                <a:shade val="45000"/>
                <a:satMod val="135000"/>
              </a:schemeClr>
              <a:prstClr val="white"/>
            </a:duotone>
          </a:blip>
          <a:stretch>
            <a:fillRect/>
          </a:stretch>
        </p:blipFill>
        <p:spPr>
          <a:xfrm>
            <a:off x="4306170" y="2699340"/>
            <a:ext cx="977103" cy="558678"/>
          </a:xfrm>
          <a:prstGeom prst="rect">
            <a:avLst/>
          </a:prstGeom>
        </p:spPr>
      </p:pic>
      <p:pic>
        <p:nvPicPr>
          <p:cNvPr id="42" name="Picture 41"/>
          <p:cNvPicPr>
            <a:picLocks noChangeAspect="1"/>
          </p:cNvPicPr>
          <p:nvPr/>
        </p:nvPicPr>
        <p:blipFill>
          <a:blip r:embed="rId5">
            <a:duotone>
              <a:schemeClr val="accent2">
                <a:shade val="45000"/>
                <a:satMod val="135000"/>
              </a:schemeClr>
              <a:prstClr val="white"/>
            </a:duotone>
          </a:blip>
          <a:stretch>
            <a:fillRect/>
          </a:stretch>
        </p:blipFill>
        <p:spPr>
          <a:xfrm>
            <a:off x="5339111" y="2699340"/>
            <a:ext cx="977103" cy="558678"/>
          </a:xfrm>
          <a:prstGeom prst="rect">
            <a:avLst/>
          </a:prstGeom>
        </p:spPr>
      </p:pic>
      <p:pic>
        <p:nvPicPr>
          <p:cNvPr id="43" name="Picture 42"/>
          <p:cNvPicPr>
            <a:picLocks noChangeAspect="1"/>
          </p:cNvPicPr>
          <p:nvPr/>
        </p:nvPicPr>
        <p:blipFill>
          <a:blip r:embed="rId5">
            <a:duotone>
              <a:schemeClr val="accent2">
                <a:shade val="45000"/>
                <a:satMod val="135000"/>
              </a:schemeClr>
              <a:prstClr val="white"/>
            </a:duotone>
          </a:blip>
          <a:stretch>
            <a:fillRect/>
          </a:stretch>
        </p:blipFill>
        <p:spPr>
          <a:xfrm>
            <a:off x="6372053" y="2699340"/>
            <a:ext cx="977103" cy="558678"/>
          </a:xfrm>
          <a:prstGeom prst="rect">
            <a:avLst/>
          </a:prstGeom>
        </p:spPr>
      </p:pic>
      <p:pic>
        <p:nvPicPr>
          <p:cNvPr id="44" name="Picture 43"/>
          <p:cNvPicPr>
            <a:picLocks noChangeAspect="1"/>
          </p:cNvPicPr>
          <p:nvPr/>
        </p:nvPicPr>
        <p:blipFill>
          <a:blip r:embed="rId5">
            <a:duotone>
              <a:schemeClr val="accent2">
                <a:shade val="45000"/>
                <a:satMod val="135000"/>
              </a:schemeClr>
              <a:prstClr val="white"/>
            </a:duotone>
          </a:blip>
          <a:stretch>
            <a:fillRect/>
          </a:stretch>
        </p:blipFill>
        <p:spPr>
          <a:xfrm>
            <a:off x="7404995" y="2699340"/>
            <a:ext cx="977103" cy="558678"/>
          </a:xfrm>
          <a:prstGeom prst="rect">
            <a:avLst/>
          </a:prstGeom>
        </p:spPr>
      </p:pic>
    </p:spTree>
    <p:extLst>
      <p:ext uri="{BB962C8B-B14F-4D97-AF65-F5344CB8AC3E}">
        <p14:creationId xmlns:p14="http://schemas.microsoft.com/office/powerpoint/2010/main" val="13608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2" grpId="0"/>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304" y="138753"/>
            <a:ext cx="10515600" cy="1325563"/>
          </a:xfrm>
        </p:spPr>
        <p:txBody>
          <a:bodyPr/>
          <a:lstStyle/>
          <a:p>
            <a:pPr>
              <a:tabLst>
                <a:tab pos="953967" algn="l"/>
              </a:tabLst>
            </a:pPr>
            <a:r>
              <a:rPr lang="en-US" dirty="0"/>
              <a:t>Container Run-time</a:t>
            </a:r>
          </a:p>
        </p:txBody>
      </p:sp>
      <p:sp>
        <p:nvSpPr>
          <p:cNvPr id="15" name="Rectangle 14"/>
          <p:cNvSpPr/>
          <p:nvPr/>
        </p:nvSpPr>
        <p:spPr bwMode="auto">
          <a:xfrm>
            <a:off x="1169604" y="3143507"/>
            <a:ext cx="2457066" cy="10615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Host</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Operating</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System</a:t>
            </a:r>
          </a:p>
        </p:txBody>
      </p:sp>
      <p:sp>
        <p:nvSpPr>
          <p:cNvPr id="44" name="TextBox 43"/>
          <p:cNvSpPr txBox="1"/>
          <p:nvPr/>
        </p:nvSpPr>
        <p:spPr>
          <a:xfrm>
            <a:off x="9496489" y="3230480"/>
            <a:ext cx="1798415" cy="94138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Virtual </a:t>
            </a:r>
            <a:br>
              <a:rPr lang="en-US" sz="2353" kern="0" dirty="0">
                <a:solidFill>
                  <a:sysClr val="windowText" lastClr="000000"/>
                </a:solidFill>
              </a:rPr>
            </a:br>
            <a:r>
              <a:rPr lang="en-US" sz="2353" kern="0" dirty="0">
                <a:solidFill>
                  <a:sysClr val="windowText" lastClr="000000"/>
                </a:solidFill>
              </a:rPr>
              <a:t>machine(s)</a:t>
            </a:r>
          </a:p>
        </p:txBody>
      </p:sp>
      <p:sp>
        <p:nvSpPr>
          <p:cNvPr id="31" name="Rectangle 30"/>
          <p:cNvSpPr/>
          <p:nvPr/>
        </p:nvSpPr>
        <p:spPr bwMode="auto">
          <a:xfrm>
            <a:off x="1169604" y="4233614"/>
            <a:ext cx="7521762"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0148" y="3143507"/>
            <a:ext cx="2862619" cy="1061568"/>
          </a:xfrm>
          <a:prstGeom prst="rect">
            <a:avLst/>
          </a:prstGeom>
        </p:spPr>
      </p:pic>
      <p:sp>
        <p:nvSpPr>
          <p:cNvPr id="53" name="Right Arrow 52"/>
          <p:cNvSpPr/>
          <p:nvPr/>
        </p:nvSpPr>
        <p:spPr bwMode="auto">
          <a:xfrm rot="10800000">
            <a:off x="8525361" y="330798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flipV="1">
            <a:off x="1229481" y="3189688"/>
            <a:ext cx="2323019" cy="44820"/>
          </a:xfrm>
          <a:prstGeom prst="rect">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pic>
        <p:nvPicPr>
          <p:cNvPr id="41" name="Picture 40"/>
          <p:cNvPicPr>
            <a:picLocks noChangeAspect="1"/>
          </p:cNvPicPr>
          <p:nvPr/>
        </p:nvPicPr>
        <p:blipFill>
          <a:blip r:embed="rId7">
            <a:duotone>
              <a:prstClr val="black"/>
              <a:schemeClr val="accent1">
                <a:tint val="45000"/>
                <a:satMod val="400000"/>
              </a:schemeClr>
            </a:duotone>
          </a:blip>
          <a:stretch>
            <a:fillRect/>
          </a:stretch>
        </p:blipFill>
        <p:spPr>
          <a:xfrm>
            <a:off x="3715873" y="3674291"/>
            <a:ext cx="980445" cy="511422"/>
          </a:xfrm>
          <a:prstGeom prst="rect">
            <a:avLst/>
          </a:prstGeom>
        </p:spPr>
      </p:pic>
      <p:pic>
        <p:nvPicPr>
          <p:cNvPr id="43" name="Picture 42"/>
          <p:cNvPicPr>
            <a:picLocks noChangeAspect="1"/>
          </p:cNvPicPr>
          <p:nvPr/>
        </p:nvPicPr>
        <p:blipFill>
          <a:blip r:embed="rId8">
            <a:duotone>
              <a:schemeClr val="accent2">
                <a:shade val="45000"/>
                <a:satMod val="135000"/>
              </a:schemeClr>
              <a:prstClr val="white"/>
            </a:duotone>
          </a:blip>
          <a:stretch>
            <a:fillRect/>
          </a:stretch>
        </p:blipFill>
        <p:spPr>
          <a:xfrm>
            <a:off x="1395486" y="2557558"/>
            <a:ext cx="977103" cy="558678"/>
          </a:xfrm>
          <a:prstGeom prst="rect">
            <a:avLst/>
          </a:prstGeom>
        </p:spPr>
      </p:pic>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4760500" y="3674290"/>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2411330" y="2557558"/>
            <a:ext cx="977103" cy="558678"/>
          </a:xfrm>
          <a:prstGeom prst="rect">
            <a:avLst/>
          </a:prstGeom>
        </p:spPr>
      </p:pic>
      <p:sp>
        <p:nvSpPr>
          <p:cNvPr id="73" name="Right Arrow 72"/>
          <p:cNvSpPr/>
          <p:nvPr/>
        </p:nvSpPr>
        <p:spPr bwMode="auto">
          <a:xfrm rot="5400000">
            <a:off x="4228983" y="2674416"/>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3728907" y="1631950"/>
            <a:ext cx="1971279" cy="941386"/>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solidFill>
                  <a:sysClr val="windowText" lastClr="000000"/>
                </a:solidFill>
              </a:rPr>
              <a:t>Hyper-V</a:t>
            </a:r>
            <a:br>
              <a:rPr lang="en-US" sz="2353" kern="0" dirty="0">
                <a:solidFill>
                  <a:sysClr val="windowText" lastClr="000000"/>
                </a:solidFill>
              </a:rPr>
            </a:br>
            <a:r>
              <a:rPr lang="en-US" sz="2353" kern="0" dirty="0">
                <a:solidFill>
                  <a:sysClr val="windowText" lastClr="000000"/>
                </a:solidFill>
              </a:rPr>
              <a:t>Container(s)</a:t>
            </a:r>
          </a:p>
        </p:txBody>
      </p:sp>
      <p:sp>
        <p:nvSpPr>
          <p:cNvPr id="75" name="Right Arrow 74"/>
          <p:cNvSpPr/>
          <p:nvPr/>
        </p:nvSpPr>
        <p:spPr bwMode="auto">
          <a:xfrm rot="5400000">
            <a:off x="1905427" y="1583147"/>
            <a:ext cx="971127"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1169604" y="1169014"/>
            <a:ext cx="2512752" cy="742246"/>
          </a:xfrm>
          <a:prstGeom prst="rect">
            <a:avLst/>
          </a:prstGeom>
          <a:solidFill>
            <a:schemeClr val="bg1"/>
          </a:solidFill>
        </p:spPr>
        <p:txBody>
          <a:bodyPr wrap="none" lIns="179285" tIns="0" rIns="179285" bIns="89642" rtlCol="0">
            <a:spAutoFit/>
          </a:bodyPr>
          <a:lstStyle/>
          <a:p>
            <a:pPr algn="ct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Tree>
    <p:extLst>
      <p:ext uri="{BB962C8B-B14F-4D97-AF65-F5344CB8AC3E}">
        <p14:creationId xmlns:p14="http://schemas.microsoft.com/office/powerpoint/2010/main" val="17179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par>
                                <p:cTn id="20" presetID="22" presetClass="entr" presetSubtype="4"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500"/>
                                        <p:tgtEl>
                                          <p:spTgt spid="7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par>
                                <p:cTn id="47" presetID="22" presetClass="entr" presetSubtype="4"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p:bldP spid="31" grpId="0" animBg="1"/>
      <p:bldP spid="53" grpId="0" animBg="1"/>
      <p:bldP spid="56" grpId="0" animBg="1"/>
      <p:bldP spid="73" grpId="0" animBg="1"/>
      <p:bldP spid="74" grpId="0"/>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953967" algn="l"/>
              </a:tabLst>
            </a:pPr>
            <a:r>
              <a:rPr lang="en-US" dirty="0"/>
              <a:t>Container Run-time</a:t>
            </a:r>
          </a:p>
        </p:txBody>
      </p:sp>
      <p:sp>
        <p:nvSpPr>
          <p:cNvPr id="15" name="Rectangle 14"/>
          <p:cNvSpPr/>
          <p:nvPr/>
        </p:nvSpPr>
        <p:spPr bwMode="auto">
          <a:xfrm>
            <a:off x="1169605" y="3143507"/>
            <a:ext cx="1683708" cy="10615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Host</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Operating System</a:t>
            </a:r>
          </a:p>
        </p:txBody>
      </p:sp>
      <p:sp>
        <p:nvSpPr>
          <p:cNvPr id="44" name="TextBox 43"/>
          <p:cNvSpPr txBox="1"/>
          <p:nvPr/>
        </p:nvSpPr>
        <p:spPr>
          <a:xfrm>
            <a:off x="9496489" y="3230480"/>
            <a:ext cx="1713404" cy="1344177"/>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Virtual </a:t>
            </a:r>
            <a:br>
              <a:rPr lang="en-US" sz="2353" kern="0" dirty="0">
                <a:solidFill>
                  <a:sysClr val="windowText" lastClr="000000"/>
                </a:solidFill>
              </a:rPr>
            </a:br>
            <a:r>
              <a:rPr lang="en-US" sz="2353" kern="0" dirty="0">
                <a:solidFill>
                  <a:sysClr val="windowText" lastClr="000000"/>
                </a:solidFill>
              </a:rPr>
              <a:t>machine(s)</a:t>
            </a:r>
          </a:p>
          <a:p>
            <a:pPr defTabSz="896386">
              <a:lnSpc>
                <a:spcPct val="90000"/>
              </a:lnSpc>
              <a:spcAft>
                <a:spcPts val="588"/>
              </a:spcAft>
            </a:pPr>
            <a:endParaRPr lang="en-US" sz="2353" kern="0" dirty="0">
              <a:solidFill>
                <a:sysClr val="windowText" lastClr="000000"/>
              </a:solidFill>
            </a:endParaRPr>
          </a:p>
        </p:txBody>
      </p:sp>
      <p:sp>
        <p:nvSpPr>
          <p:cNvPr id="31" name="Rectangle 30"/>
          <p:cNvSpPr/>
          <p:nvPr/>
        </p:nvSpPr>
        <p:spPr bwMode="auto">
          <a:xfrm>
            <a:off x="1169604" y="4233614"/>
            <a:ext cx="7521762"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0148" y="3139639"/>
            <a:ext cx="2862619" cy="1061568"/>
          </a:xfrm>
          <a:prstGeom prst="rect">
            <a:avLst/>
          </a:prstGeom>
        </p:spPr>
      </p:pic>
      <p:sp>
        <p:nvSpPr>
          <p:cNvPr id="53" name="Right Arrow 52"/>
          <p:cNvSpPr/>
          <p:nvPr/>
        </p:nvSpPr>
        <p:spPr bwMode="auto">
          <a:xfrm rot="10800000">
            <a:off x="8525361" y="330798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7">
            <a:duotone>
              <a:prstClr val="black"/>
              <a:schemeClr val="accent1">
                <a:tint val="45000"/>
                <a:satMod val="400000"/>
              </a:schemeClr>
            </a:duotone>
          </a:blip>
          <a:stretch>
            <a:fillRect/>
          </a:stretch>
        </p:blipFill>
        <p:spPr>
          <a:xfrm>
            <a:off x="3851507" y="2310258"/>
            <a:ext cx="980445" cy="511422"/>
          </a:xfrm>
          <a:prstGeom prst="rect">
            <a:avLst/>
          </a:prstGeom>
        </p:spPr>
      </p:pic>
      <p:sp>
        <p:nvSpPr>
          <p:cNvPr id="73" name="Right Arrow 72"/>
          <p:cNvSpPr/>
          <p:nvPr/>
        </p:nvSpPr>
        <p:spPr bwMode="auto">
          <a:xfrm rot="5400000">
            <a:off x="6775894" y="1638482"/>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10420" y="3139639"/>
            <a:ext cx="2862619" cy="1061568"/>
          </a:xfrm>
          <a:prstGeom prst="rect">
            <a:avLst/>
          </a:prstGeom>
        </p:spPr>
      </p:pic>
      <p:pic>
        <p:nvPicPr>
          <p:cNvPr id="21" name="Picture 20"/>
          <p:cNvPicPr>
            <a:picLocks noChangeAspect="1"/>
          </p:cNvPicPr>
          <p:nvPr/>
        </p:nvPicPr>
        <p:blipFill>
          <a:blip r:embed="rId8">
            <a:duotone>
              <a:schemeClr val="accent2">
                <a:shade val="45000"/>
                <a:satMod val="135000"/>
              </a:schemeClr>
              <a:prstClr val="white"/>
            </a:duotone>
          </a:blip>
          <a:stretch>
            <a:fillRect/>
          </a:stretch>
        </p:blipFill>
        <p:spPr>
          <a:xfrm>
            <a:off x="6772906" y="2525859"/>
            <a:ext cx="977103" cy="558678"/>
          </a:xfrm>
          <a:prstGeom prst="rect">
            <a:avLst/>
          </a:prstGeom>
        </p:spPr>
      </p:pic>
      <p:sp>
        <p:nvSpPr>
          <p:cNvPr id="22" name="TextBox 21"/>
          <p:cNvSpPr txBox="1"/>
          <p:nvPr/>
        </p:nvSpPr>
        <p:spPr>
          <a:xfrm>
            <a:off x="6005081" y="1189494"/>
            <a:ext cx="2512752" cy="742246"/>
          </a:xfrm>
          <a:prstGeom prst="rect">
            <a:avLst/>
          </a:prstGeom>
          <a:solidFill>
            <a:schemeClr val="bg1"/>
          </a:solidFill>
        </p:spPr>
        <p:txBody>
          <a:bodyPr wrap="none" lIns="179285" tIns="0" rIns="179285" bIns="89642" rtlCol="0">
            <a:spAutoFit/>
          </a:bodyPr>
          <a:lstStyle/>
          <a:p>
            <a:pPr algn="ct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
        <p:nvSpPr>
          <p:cNvPr id="23" name="Right Arrow 22"/>
          <p:cNvSpPr/>
          <p:nvPr/>
        </p:nvSpPr>
        <p:spPr bwMode="auto">
          <a:xfrm>
            <a:off x="1973900" y="220377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49189" y="2254724"/>
            <a:ext cx="1971279" cy="742246"/>
          </a:xfrm>
          <a:prstGeom prst="rect">
            <a:avLst/>
          </a:prstGeom>
          <a:noFill/>
        </p:spPr>
        <p:txBody>
          <a:bodyPr wrap="none" lIns="179285" tIns="0" rIns="179285" bIns="89642" rtlCol="0">
            <a:spAutoFit/>
          </a:bodyPr>
          <a:lstStyle/>
          <a:p>
            <a:pPr algn="r" defTabSz="896386">
              <a:lnSpc>
                <a:spcPct val="90000"/>
              </a:lnSpc>
              <a:spcAft>
                <a:spcPts val="588"/>
              </a:spcAft>
            </a:pPr>
            <a:r>
              <a:rPr lang="en-US" sz="2353" kern="0" dirty="0">
                <a:solidFill>
                  <a:sysClr val="windowText" lastClr="000000"/>
                </a:solidFill>
              </a:rPr>
              <a:t>Hyper-V</a:t>
            </a:r>
            <a:br>
              <a:rPr lang="en-US" sz="2353" kern="0" dirty="0">
                <a:solidFill>
                  <a:sysClr val="windowText" lastClr="000000"/>
                </a:solidFill>
              </a:rPr>
            </a:br>
            <a:r>
              <a:rPr lang="en-US" sz="2353" kern="0" dirty="0">
                <a:solidFill>
                  <a:sysClr val="windowText" lastClr="000000"/>
                </a:solidFill>
              </a:rPr>
              <a:t>Container(s)</a:t>
            </a:r>
          </a:p>
        </p:txBody>
      </p:sp>
      <p:sp>
        <p:nvSpPr>
          <p:cNvPr id="26" name="Rectangle 25"/>
          <p:cNvSpPr/>
          <p:nvPr/>
        </p:nvSpPr>
        <p:spPr bwMode="auto">
          <a:xfrm>
            <a:off x="2910421" y="2868491"/>
            <a:ext cx="2862619"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spTree>
    <p:extLst>
      <p:ext uri="{BB962C8B-B14F-4D97-AF65-F5344CB8AC3E}">
        <p14:creationId xmlns:p14="http://schemas.microsoft.com/office/powerpoint/2010/main" val="18763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953967" algn="l"/>
              </a:tabLst>
            </a:pPr>
            <a:r>
              <a:rPr lang="en-US" dirty="0"/>
              <a:t>Container Run-time</a:t>
            </a:r>
          </a:p>
        </p:txBody>
      </p:sp>
      <p:sp>
        <p:nvSpPr>
          <p:cNvPr id="15" name="Rectangle 14"/>
          <p:cNvSpPr/>
          <p:nvPr/>
        </p:nvSpPr>
        <p:spPr bwMode="auto">
          <a:xfrm>
            <a:off x="1169605" y="3143507"/>
            <a:ext cx="1683708" cy="10615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Host</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Operating System</a:t>
            </a:r>
          </a:p>
        </p:txBody>
      </p:sp>
      <p:sp>
        <p:nvSpPr>
          <p:cNvPr id="44" name="TextBox 43"/>
          <p:cNvSpPr txBox="1"/>
          <p:nvPr/>
        </p:nvSpPr>
        <p:spPr>
          <a:xfrm>
            <a:off x="9496489" y="3230480"/>
            <a:ext cx="1713404" cy="1344177"/>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Virtual </a:t>
            </a:r>
            <a:br>
              <a:rPr lang="en-US" sz="2353" kern="0" dirty="0">
                <a:solidFill>
                  <a:sysClr val="windowText" lastClr="000000"/>
                </a:solidFill>
              </a:rPr>
            </a:br>
            <a:r>
              <a:rPr lang="en-US" sz="2353" kern="0" dirty="0">
                <a:solidFill>
                  <a:sysClr val="windowText" lastClr="000000"/>
                </a:solidFill>
              </a:rPr>
              <a:t>machine(s)</a:t>
            </a:r>
          </a:p>
          <a:p>
            <a:pPr defTabSz="896386">
              <a:lnSpc>
                <a:spcPct val="90000"/>
              </a:lnSpc>
              <a:spcAft>
                <a:spcPts val="588"/>
              </a:spcAft>
            </a:pPr>
            <a:endParaRPr lang="en-US" sz="2353" kern="0" dirty="0">
              <a:solidFill>
                <a:sysClr val="windowText" lastClr="000000"/>
              </a:solidFill>
            </a:endParaRPr>
          </a:p>
        </p:txBody>
      </p:sp>
      <p:sp>
        <p:nvSpPr>
          <p:cNvPr id="31" name="Rectangle 30"/>
          <p:cNvSpPr/>
          <p:nvPr/>
        </p:nvSpPr>
        <p:spPr bwMode="auto">
          <a:xfrm>
            <a:off x="1169604" y="4233614"/>
            <a:ext cx="7521762"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0148" y="3139639"/>
            <a:ext cx="2862619" cy="1061568"/>
          </a:xfrm>
          <a:prstGeom prst="rect">
            <a:avLst/>
          </a:prstGeom>
        </p:spPr>
      </p:pic>
      <p:sp>
        <p:nvSpPr>
          <p:cNvPr id="53" name="Right Arrow 52"/>
          <p:cNvSpPr/>
          <p:nvPr/>
        </p:nvSpPr>
        <p:spPr bwMode="auto">
          <a:xfrm rot="10800000">
            <a:off x="8525361" y="330798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7">
            <a:duotone>
              <a:prstClr val="black"/>
              <a:schemeClr val="accent1">
                <a:tint val="45000"/>
                <a:satMod val="400000"/>
              </a:schemeClr>
            </a:duotone>
          </a:blip>
          <a:stretch>
            <a:fillRect/>
          </a:stretch>
        </p:blipFill>
        <p:spPr>
          <a:xfrm>
            <a:off x="3851507" y="2310258"/>
            <a:ext cx="980445" cy="511422"/>
          </a:xfrm>
          <a:prstGeom prst="rect">
            <a:avLst/>
          </a:prstGeom>
        </p:spPr>
      </p:pic>
      <p:sp>
        <p:nvSpPr>
          <p:cNvPr id="73" name="Right Arrow 72"/>
          <p:cNvSpPr/>
          <p:nvPr/>
        </p:nvSpPr>
        <p:spPr bwMode="auto">
          <a:xfrm rot="5400000">
            <a:off x="6775894" y="1638482"/>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10420" y="3139639"/>
            <a:ext cx="2862619" cy="1061568"/>
          </a:xfrm>
          <a:prstGeom prst="rect">
            <a:avLst/>
          </a:prstGeom>
        </p:spPr>
      </p:pic>
      <p:pic>
        <p:nvPicPr>
          <p:cNvPr id="21" name="Picture 20"/>
          <p:cNvPicPr>
            <a:picLocks noChangeAspect="1"/>
          </p:cNvPicPr>
          <p:nvPr/>
        </p:nvPicPr>
        <p:blipFill>
          <a:blip r:embed="rId8">
            <a:duotone>
              <a:schemeClr val="accent2">
                <a:shade val="45000"/>
                <a:satMod val="135000"/>
              </a:schemeClr>
              <a:prstClr val="white"/>
            </a:duotone>
          </a:blip>
          <a:stretch>
            <a:fillRect/>
          </a:stretch>
        </p:blipFill>
        <p:spPr>
          <a:xfrm>
            <a:off x="6772906" y="2525859"/>
            <a:ext cx="977103" cy="558678"/>
          </a:xfrm>
          <a:prstGeom prst="rect">
            <a:avLst/>
          </a:prstGeom>
        </p:spPr>
      </p:pic>
      <p:sp>
        <p:nvSpPr>
          <p:cNvPr id="22" name="TextBox 21"/>
          <p:cNvSpPr txBox="1"/>
          <p:nvPr/>
        </p:nvSpPr>
        <p:spPr>
          <a:xfrm>
            <a:off x="6005081" y="1189494"/>
            <a:ext cx="2512752" cy="742246"/>
          </a:xfrm>
          <a:prstGeom prst="rect">
            <a:avLst/>
          </a:prstGeom>
          <a:solidFill>
            <a:schemeClr val="bg1"/>
          </a:solidFill>
        </p:spPr>
        <p:txBody>
          <a:bodyPr wrap="none" lIns="179285" tIns="0" rIns="179285" bIns="89642" rtlCol="0">
            <a:spAutoFit/>
          </a:bodyPr>
          <a:lstStyle/>
          <a:p>
            <a:pPr algn="ct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
        <p:nvSpPr>
          <p:cNvPr id="23" name="Right Arrow 22"/>
          <p:cNvSpPr/>
          <p:nvPr/>
        </p:nvSpPr>
        <p:spPr bwMode="auto">
          <a:xfrm>
            <a:off x="1973900" y="220377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0249" y="2254724"/>
            <a:ext cx="2200717" cy="742234"/>
          </a:xfrm>
          <a:prstGeom prst="rect">
            <a:avLst/>
          </a:prstGeom>
          <a:noFill/>
        </p:spPr>
        <p:txBody>
          <a:bodyPr wrap="none" lIns="179285" tIns="0" rIns="179285" bIns="89642" rtlCol="0">
            <a:spAutoFit/>
          </a:bodyPr>
          <a:lstStyle/>
          <a:p>
            <a:pPr algn="r" defTabSz="896386">
              <a:lnSpc>
                <a:spcPct val="90000"/>
              </a:lnSpc>
              <a:spcAft>
                <a:spcPts val="588"/>
              </a:spcAft>
            </a:pPr>
            <a:r>
              <a:rPr lang="en-US" sz="2353" kern="0" dirty="0">
                <a:solidFill>
                  <a:sysClr val="windowText" lastClr="000000"/>
                </a:solidFill>
              </a:rPr>
              <a:t>Docker / Other</a:t>
            </a:r>
            <a:br>
              <a:rPr lang="en-US" sz="2353" kern="0" dirty="0">
                <a:solidFill>
                  <a:sysClr val="windowText" lastClr="000000"/>
                </a:solidFill>
              </a:rPr>
            </a:br>
            <a:r>
              <a:rPr lang="en-US" sz="2353" kern="0" dirty="0">
                <a:solidFill>
                  <a:sysClr val="windowText" lastClr="000000"/>
                </a:solidFill>
              </a:rPr>
              <a:t>Container(s)</a:t>
            </a:r>
          </a:p>
        </p:txBody>
      </p:sp>
      <p:sp>
        <p:nvSpPr>
          <p:cNvPr id="26" name="Rectangle 25"/>
          <p:cNvSpPr/>
          <p:nvPr/>
        </p:nvSpPr>
        <p:spPr bwMode="auto">
          <a:xfrm>
            <a:off x="2910421" y="2868491"/>
            <a:ext cx="2862619" cy="228384"/>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Container Engine</a:t>
            </a:r>
          </a:p>
        </p:txBody>
      </p:sp>
    </p:spTree>
    <p:extLst>
      <p:ext uri="{BB962C8B-B14F-4D97-AF65-F5344CB8AC3E}">
        <p14:creationId xmlns:p14="http://schemas.microsoft.com/office/powerpoint/2010/main" val="4031148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Microsoft’s Container Runtimes</a:t>
            </a:r>
          </a:p>
        </p:txBody>
      </p:sp>
      <p:sp>
        <p:nvSpPr>
          <p:cNvPr id="8" name="Rectangle 7"/>
          <p:cNvSpPr/>
          <p:nvPr/>
        </p:nvSpPr>
        <p:spPr bwMode="auto">
          <a:xfrm>
            <a:off x="194537" y="1441925"/>
            <a:ext cx="11802927" cy="250998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a:solidFill>
                  <a:srgbClr val="000000"/>
                </a:solidFill>
                <a:latin typeface="Segoe UI Light"/>
              </a:rPr>
              <a:t>Windows Server Container</a:t>
            </a:r>
          </a:p>
        </p:txBody>
      </p:sp>
      <p:grpSp>
        <p:nvGrpSpPr>
          <p:cNvPr id="59" name="Group 58"/>
          <p:cNvGrpSpPr/>
          <p:nvPr/>
        </p:nvGrpSpPr>
        <p:grpSpPr>
          <a:xfrm>
            <a:off x="2406159" y="2071185"/>
            <a:ext cx="1283870" cy="1729567"/>
            <a:chOff x="4148660" y="1876784"/>
            <a:chExt cx="1309614" cy="1764248"/>
          </a:xfrm>
        </p:grpSpPr>
        <p:sp>
          <p:nvSpPr>
            <p:cNvPr id="30" name="Rectangle 29"/>
            <p:cNvSpPr/>
            <p:nvPr/>
          </p:nvSpPr>
          <p:spPr>
            <a:xfrm>
              <a:off x="4148660" y="1876784"/>
              <a:ext cx="1309614"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HIGHLY AUTOMATED</a:t>
              </a:r>
            </a:p>
          </p:txBody>
        </p:sp>
        <p:pic>
          <p:nvPicPr>
            <p:cNvPr id="31" name="Picture 2" descr="C:\Users\sigurdg\Desktop\end_user.png"/>
            <p:cNvPicPr>
              <a:picLocks noChangeAspect="1" noChangeArrowheads="1"/>
            </p:cNvPicPr>
            <p:nvPr/>
          </p:nvPicPr>
          <p:blipFill>
            <a:blip r:embed="rId3" cstate="print"/>
            <a:srcRect/>
            <a:stretch>
              <a:fillRect/>
            </a:stretch>
          </p:blipFill>
          <p:spPr bwMode="auto">
            <a:xfrm>
              <a:off x="4302179" y="2014053"/>
              <a:ext cx="1023404" cy="1033010"/>
            </a:xfrm>
            <a:prstGeom prst="rect">
              <a:avLst/>
            </a:prstGeom>
            <a:noFill/>
            <a:ln>
              <a:noFill/>
            </a:ln>
          </p:spPr>
        </p:pic>
      </p:grpSp>
      <p:grpSp>
        <p:nvGrpSpPr>
          <p:cNvPr id="62" name="Group 61"/>
          <p:cNvGrpSpPr/>
          <p:nvPr/>
        </p:nvGrpSpPr>
        <p:grpSpPr>
          <a:xfrm>
            <a:off x="8510050" y="2071185"/>
            <a:ext cx="1292659" cy="1729567"/>
            <a:chOff x="8357811" y="1876784"/>
            <a:chExt cx="1318579" cy="1764248"/>
          </a:xfrm>
        </p:grpSpPr>
        <p:sp>
          <p:nvSpPr>
            <p:cNvPr id="32" name="Rectangle 31"/>
            <p:cNvSpPr/>
            <p:nvPr/>
          </p:nvSpPr>
          <p:spPr>
            <a:xfrm>
              <a:off x="8357811" y="1876784"/>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EFFICIENT</a:t>
              </a:r>
            </a:p>
            <a:p>
              <a:pPr algn="ctr"/>
              <a:endParaRPr lang="en-US" sz="1176" dirty="0">
                <a:solidFill>
                  <a:srgbClr val="FFFFFF"/>
                </a:solidFill>
                <a:latin typeface="Segoe" pitchFamily="34" charset="0"/>
                <a:ea typeface="MS PGothic" pitchFamily="34" charset="-128"/>
              </a:endParaRPr>
            </a:p>
          </p:txBody>
        </p:sp>
        <p:pic>
          <p:nvPicPr>
            <p:cNvPr id="33" name="Picture 34" descr="Efficiency.png"/>
            <p:cNvPicPr>
              <a:picLocks noChangeAspect="1"/>
            </p:cNvPicPr>
            <p:nvPr/>
          </p:nvPicPr>
          <p:blipFill>
            <a:blip r:embed="rId4" cstate="print"/>
            <a:srcRect/>
            <a:stretch>
              <a:fillRect/>
            </a:stretch>
          </p:blipFill>
          <p:spPr bwMode="auto">
            <a:xfrm>
              <a:off x="8423291" y="1961972"/>
              <a:ext cx="1187618" cy="1229654"/>
            </a:xfrm>
            <a:prstGeom prst="rect">
              <a:avLst/>
            </a:prstGeom>
            <a:noFill/>
            <a:ln>
              <a:noFill/>
            </a:ln>
          </p:spPr>
        </p:pic>
      </p:grpSp>
      <p:grpSp>
        <p:nvGrpSpPr>
          <p:cNvPr id="61" name="Group 60"/>
          <p:cNvGrpSpPr/>
          <p:nvPr/>
        </p:nvGrpSpPr>
        <p:grpSpPr>
          <a:xfrm>
            <a:off x="6472490" y="2071185"/>
            <a:ext cx="1292659" cy="1729567"/>
            <a:chOff x="6955243" y="1876784"/>
            <a:chExt cx="1318579" cy="1764248"/>
          </a:xfrm>
        </p:grpSpPr>
        <p:sp>
          <p:nvSpPr>
            <p:cNvPr id="34" name="Rectangle 33"/>
            <p:cNvSpPr/>
            <p:nvPr/>
          </p:nvSpPr>
          <p:spPr>
            <a:xfrm>
              <a:off x="6955243" y="1876784"/>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SCALABLE </a:t>
              </a:r>
              <a:br>
                <a:rPr lang="en-US" sz="1176" dirty="0">
                  <a:solidFill>
                    <a:srgbClr val="FFFFFF"/>
                  </a:solidFill>
                  <a:latin typeface="Segoe" pitchFamily="34" charset="0"/>
                  <a:ea typeface="MS PGothic" pitchFamily="34" charset="-128"/>
                </a:rPr>
              </a:br>
              <a:r>
                <a:rPr lang="en-US" sz="1176" dirty="0">
                  <a:solidFill>
                    <a:srgbClr val="FFFFFF"/>
                  </a:solidFill>
                  <a:latin typeface="Segoe" pitchFamily="34" charset="0"/>
                  <a:ea typeface="MS PGothic" pitchFamily="34" charset="-128"/>
                </a:rPr>
                <a:t>AND ELASTIC</a:t>
              </a:r>
            </a:p>
          </p:txBody>
        </p:sp>
        <p:pic>
          <p:nvPicPr>
            <p:cNvPr id="35" name="Picture 2" descr="C:\Users\sigurdg\Desktop\Scalable.png"/>
            <p:cNvPicPr>
              <a:picLocks noChangeAspect="1" noChangeArrowheads="1"/>
            </p:cNvPicPr>
            <p:nvPr/>
          </p:nvPicPr>
          <p:blipFill>
            <a:blip r:embed="rId5" cstate="print"/>
            <a:srcRect/>
            <a:stretch>
              <a:fillRect/>
            </a:stretch>
          </p:blipFill>
          <p:spPr bwMode="auto">
            <a:xfrm>
              <a:off x="7248857" y="2203609"/>
              <a:ext cx="731351" cy="677528"/>
            </a:xfrm>
            <a:prstGeom prst="rect">
              <a:avLst/>
            </a:prstGeom>
            <a:noFill/>
            <a:ln>
              <a:noFill/>
            </a:ln>
          </p:spPr>
        </p:pic>
      </p:grpSp>
      <p:sp>
        <p:nvSpPr>
          <p:cNvPr id="38" name="Rectangle 37"/>
          <p:cNvSpPr/>
          <p:nvPr/>
        </p:nvSpPr>
        <p:spPr bwMode="auto">
          <a:xfrm>
            <a:off x="194537" y="4176021"/>
            <a:ext cx="11802927" cy="250998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a:solidFill>
                  <a:srgbClr val="000000"/>
                </a:solidFill>
                <a:latin typeface="Segoe UI Light"/>
              </a:rPr>
              <a:t>Hyper-V Container</a:t>
            </a:r>
          </a:p>
        </p:txBody>
      </p:sp>
      <p:grpSp>
        <p:nvGrpSpPr>
          <p:cNvPr id="65" name="Group 64"/>
          <p:cNvGrpSpPr/>
          <p:nvPr/>
        </p:nvGrpSpPr>
        <p:grpSpPr>
          <a:xfrm>
            <a:off x="3742894" y="4805280"/>
            <a:ext cx="1283870" cy="1729567"/>
            <a:chOff x="3974117" y="4755113"/>
            <a:chExt cx="1309614" cy="1764248"/>
          </a:xfrm>
        </p:grpSpPr>
        <p:sp>
          <p:nvSpPr>
            <p:cNvPr id="41" name="Rectangle 40"/>
            <p:cNvSpPr/>
            <p:nvPr/>
          </p:nvSpPr>
          <p:spPr>
            <a:xfrm>
              <a:off x="3974117" y="4755113"/>
              <a:ext cx="1309614"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HIGHLY AUTOMATED</a:t>
              </a:r>
            </a:p>
          </p:txBody>
        </p:sp>
        <p:pic>
          <p:nvPicPr>
            <p:cNvPr id="42" name="Picture 2" descr="C:\Users\sigurdg\Desktop\end_user.png"/>
            <p:cNvPicPr>
              <a:picLocks noChangeAspect="1" noChangeArrowheads="1"/>
            </p:cNvPicPr>
            <p:nvPr/>
          </p:nvPicPr>
          <p:blipFill>
            <a:blip r:embed="rId3" cstate="print"/>
            <a:srcRect/>
            <a:stretch>
              <a:fillRect/>
            </a:stretch>
          </p:blipFill>
          <p:spPr bwMode="auto">
            <a:xfrm>
              <a:off x="4117222" y="4881349"/>
              <a:ext cx="1023404" cy="1033010"/>
            </a:xfrm>
            <a:prstGeom prst="rect">
              <a:avLst/>
            </a:prstGeom>
            <a:noFill/>
            <a:ln>
              <a:noFill/>
            </a:ln>
          </p:spPr>
        </p:pic>
      </p:grpSp>
      <p:grpSp>
        <p:nvGrpSpPr>
          <p:cNvPr id="68" name="Group 67"/>
          <p:cNvGrpSpPr/>
          <p:nvPr/>
        </p:nvGrpSpPr>
        <p:grpSpPr>
          <a:xfrm>
            <a:off x="8844232" y="4805280"/>
            <a:ext cx="1292659" cy="1729567"/>
            <a:chOff x="8160387" y="4755113"/>
            <a:chExt cx="1318579" cy="1764248"/>
          </a:xfrm>
        </p:grpSpPr>
        <p:sp>
          <p:nvSpPr>
            <p:cNvPr id="43" name="Rectangle 42"/>
            <p:cNvSpPr/>
            <p:nvPr/>
          </p:nvSpPr>
          <p:spPr>
            <a:xfrm>
              <a:off x="8160387" y="4755113"/>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EFFICIENT</a:t>
              </a:r>
            </a:p>
            <a:p>
              <a:pPr algn="ctr"/>
              <a:endParaRPr lang="en-US" sz="1176" dirty="0">
                <a:solidFill>
                  <a:srgbClr val="FFFFFF"/>
                </a:solidFill>
                <a:latin typeface="Segoe" pitchFamily="34" charset="0"/>
                <a:ea typeface="MS PGothic" pitchFamily="34" charset="-128"/>
              </a:endParaRPr>
            </a:p>
          </p:txBody>
        </p:sp>
        <p:pic>
          <p:nvPicPr>
            <p:cNvPr id="44" name="Picture 34" descr="Efficiency.png"/>
            <p:cNvPicPr>
              <a:picLocks noChangeAspect="1"/>
            </p:cNvPicPr>
            <p:nvPr/>
          </p:nvPicPr>
          <p:blipFill>
            <a:blip r:embed="rId4" cstate="print"/>
            <a:srcRect/>
            <a:stretch>
              <a:fillRect/>
            </a:stretch>
          </p:blipFill>
          <p:spPr bwMode="auto">
            <a:xfrm>
              <a:off x="8225867" y="4829268"/>
              <a:ext cx="1187618" cy="1229654"/>
            </a:xfrm>
            <a:prstGeom prst="rect">
              <a:avLst/>
            </a:prstGeom>
            <a:noFill/>
            <a:ln>
              <a:noFill/>
            </a:ln>
          </p:spPr>
        </p:pic>
      </p:grpSp>
      <p:grpSp>
        <p:nvGrpSpPr>
          <p:cNvPr id="67" name="Group 66"/>
          <p:cNvGrpSpPr/>
          <p:nvPr/>
        </p:nvGrpSpPr>
        <p:grpSpPr>
          <a:xfrm>
            <a:off x="7140857" y="4805280"/>
            <a:ext cx="1292659" cy="1729567"/>
            <a:chOff x="6767755" y="4755113"/>
            <a:chExt cx="1318579" cy="1764248"/>
          </a:xfrm>
        </p:grpSpPr>
        <p:sp>
          <p:nvSpPr>
            <p:cNvPr id="45" name="Rectangle 44"/>
            <p:cNvSpPr/>
            <p:nvPr/>
          </p:nvSpPr>
          <p:spPr>
            <a:xfrm>
              <a:off x="6767755" y="4755113"/>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SCALABLE </a:t>
              </a:r>
              <a:br>
                <a:rPr lang="en-US" sz="1176" dirty="0">
                  <a:solidFill>
                    <a:srgbClr val="FFFFFF"/>
                  </a:solidFill>
                  <a:latin typeface="Segoe" pitchFamily="34" charset="0"/>
                  <a:ea typeface="MS PGothic" pitchFamily="34" charset="-128"/>
                </a:rPr>
              </a:br>
              <a:r>
                <a:rPr lang="en-US" sz="1176" dirty="0">
                  <a:solidFill>
                    <a:srgbClr val="FFFFFF"/>
                  </a:solidFill>
                  <a:latin typeface="Segoe" pitchFamily="34" charset="0"/>
                  <a:ea typeface="MS PGothic" pitchFamily="34" charset="-128"/>
                </a:rPr>
                <a:t>AND ELASTIC</a:t>
              </a:r>
            </a:p>
          </p:txBody>
        </p:sp>
        <p:pic>
          <p:nvPicPr>
            <p:cNvPr id="46" name="Picture 2" descr="C:\Users\sigurdg\Desktop\Scalable.png"/>
            <p:cNvPicPr>
              <a:picLocks noChangeAspect="1" noChangeArrowheads="1"/>
            </p:cNvPicPr>
            <p:nvPr/>
          </p:nvPicPr>
          <p:blipFill>
            <a:blip r:embed="rId5" cstate="print"/>
            <a:srcRect/>
            <a:stretch>
              <a:fillRect/>
            </a:stretch>
          </p:blipFill>
          <p:spPr bwMode="auto">
            <a:xfrm>
              <a:off x="7061369" y="5070905"/>
              <a:ext cx="731351" cy="677528"/>
            </a:xfrm>
            <a:prstGeom prst="rect">
              <a:avLst/>
            </a:prstGeom>
            <a:noFill/>
            <a:ln>
              <a:noFill/>
            </a:ln>
          </p:spPr>
        </p:pic>
      </p:grpSp>
      <p:sp>
        <p:nvSpPr>
          <p:cNvPr id="49" name="Rectangle 48"/>
          <p:cNvSpPr/>
          <p:nvPr/>
        </p:nvSpPr>
        <p:spPr>
          <a:xfrm>
            <a:off x="10558965" y="4807038"/>
            <a:ext cx="1292658" cy="1729567"/>
          </a:xfrm>
          <a:prstGeom prst="rect">
            <a:avLst/>
          </a:prstGeom>
          <a:solidFill>
            <a:schemeClr val="accent3"/>
          </a:solidFill>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176" dirty="0">
                <a:solidFill>
                  <a:srgbClr val="FFC000"/>
                </a:solidFill>
                <a:latin typeface="Segoe" pitchFamily="34" charset="0"/>
                <a:ea typeface="MS PGothic" pitchFamily="34" charset="-128"/>
              </a:rPr>
              <a:t>PUBLIC </a:t>
            </a:r>
          </a:p>
          <a:p>
            <a:pPr algn="ctr"/>
            <a:r>
              <a:rPr lang="en-US" sz="1176" dirty="0">
                <a:solidFill>
                  <a:srgbClr val="FFC000"/>
                </a:solidFill>
                <a:latin typeface="Segoe" pitchFamily="34" charset="0"/>
                <a:ea typeface="MS PGothic" pitchFamily="34" charset="-128"/>
              </a:rPr>
              <a:t>MULTI-TEANCY</a:t>
            </a:r>
          </a:p>
          <a:p>
            <a:pPr algn="ctr"/>
            <a:endParaRPr lang="en-US" sz="1372" dirty="0">
              <a:solidFill>
                <a:srgbClr val="FFFFFF"/>
              </a:solidFill>
              <a:latin typeface="Segoe" pitchFamily="34" charset="0"/>
              <a:ea typeface="MS PGothic" pitchFamily="34" charset="-128"/>
            </a:endParaRPr>
          </a:p>
        </p:txBody>
      </p:sp>
      <p:pic>
        <p:nvPicPr>
          <p:cNvPr id="53" name="Picture 4" descr="\\MAGNUM\Projects\Microsoft\Cloud Power FY12\Design\ICONS_PNG\IIS-MULTI-TENANCY.png"/>
          <p:cNvPicPr>
            <a:picLocks noChangeAspect="1" noChangeArrowheads="1"/>
          </p:cNvPicPr>
          <p:nvPr/>
        </p:nvPicPr>
        <p:blipFill>
          <a:blip r:embed="rId6" cstate="print">
            <a:lum bright="100000"/>
          </a:blip>
          <a:srcRect/>
          <a:stretch>
            <a:fillRect/>
          </a:stretch>
        </p:blipFill>
        <p:spPr bwMode="auto">
          <a:xfrm>
            <a:off x="10547610" y="4803522"/>
            <a:ext cx="1315369" cy="1138216"/>
          </a:xfrm>
          <a:prstGeom prst="rect">
            <a:avLst/>
          </a:prstGeom>
          <a:noFill/>
          <a:ln>
            <a:noFill/>
          </a:ln>
        </p:spPr>
      </p:pic>
      <p:grpSp>
        <p:nvGrpSpPr>
          <p:cNvPr id="74" name="Group 73"/>
          <p:cNvGrpSpPr/>
          <p:nvPr/>
        </p:nvGrpSpPr>
        <p:grpSpPr>
          <a:xfrm>
            <a:off x="344931" y="4805280"/>
            <a:ext cx="1292659" cy="1729567"/>
            <a:chOff x="351847" y="4792662"/>
            <a:chExt cx="1318579" cy="1764248"/>
          </a:xfrm>
          <a:solidFill>
            <a:schemeClr val="accent3"/>
          </a:solidFill>
        </p:grpSpPr>
        <p:sp>
          <p:nvSpPr>
            <p:cNvPr id="51" name="Rectangle 50"/>
            <p:cNvSpPr/>
            <p:nvPr/>
          </p:nvSpPr>
          <p:spPr>
            <a:xfrm>
              <a:off x="351847" y="4792662"/>
              <a:ext cx="1318579" cy="1764248"/>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176" dirty="0">
                  <a:solidFill>
                    <a:srgbClr val="FFC000"/>
                  </a:solidFill>
                  <a:latin typeface="Segoe" pitchFamily="34" charset="0"/>
                  <a:ea typeface="MS PGothic" pitchFamily="34" charset="-128"/>
                </a:rPr>
                <a:t>SHARED </a:t>
              </a:r>
              <a:r>
                <a:rPr lang="en-US" sz="1176" dirty="0">
                  <a:solidFill>
                    <a:srgbClr val="FFFFFF"/>
                  </a:solidFill>
                  <a:latin typeface="Segoe" pitchFamily="34" charset="0"/>
                  <a:ea typeface="MS PGothic" pitchFamily="34" charset="-128"/>
                </a:rPr>
                <a:t>HOSTING</a:t>
              </a:r>
            </a:p>
            <a:p>
              <a:pPr algn="ctr"/>
              <a:endParaRPr lang="en-US" sz="1176" dirty="0">
                <a:solidFill>
                  <a:srgbClr val="FFFFFF"/>
                </a:solidFill>
                <a:latin typeface="Segoe" pitchFamily="34" charset="0"/>
                <a:ea typeface="MS PGothic" pitchFamily="34" charset="-128"/>
              </a:endParaRPr>
            </a:p>
          </p:txBody>
        </p:sp>
        <p:pic>
          <p:nvPicPr>
            <p:cNvPr id="54"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60" name="Group 59"/>
          <p:cNvGrpSpPr/>
          <p:nvPr/>
        </p:nvGrpSpPr>
        <p:grpSpPr>
          <a:xfrm>
            <a:off x="4434930" y="2071185"/>
            <a:ext cx="1292659" cy="1729567"/>
            <a:chOff x="5559396" y="1877602"/>
            <a:chExt cx="1318579" cy="1764248"/>
          </a:xfrm>
        </p:grpSpPr>
        <p:sp>
          <p:nvSpPr>
            <p:cNvPr id="55" name="Rectangle 54"/>
            <p:cNvSpPr/>
            <p:nvPr/>
          </p:nvSpPr>
          <p:spPr>
            <a:xfrm>
              <a:off x="5559396" y="1877602"/>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SECURE</a:t>
              </a:r>
            </a:p>
            <a:p>
              <a:pPr algn="ctr"/>
              <a:endParaRPr lang="en-US" sz="1176" dirty="0">
                <a:solidFill>
                  <a:srgbClr val="FFFFFF"/>
                </a:solidFill>
                <a:latin typeface="Segoe" pitchFamily="34" charset="0"/>
                <a:ea typeface="MS PGothic" pitchFamily="34" charset="-128"/>
              </a:endParaRPr>
            </a:p>
          </p:txBody>
        </p:sp>
        <p:pic>
          <p:nvPicPr>
            <p:cNvPr id="57" name="Picture 7" descr="\\MAGNUM\Projects\Microsoft\Cloud Power FY12\Design\ICONS_PNG\Secure.png"/>
            <p:cNvPicPr>
              <a:picLocks noChangeAspect="1" noChangeArrowheads="1"/>
            </p:cNvPicPr>
            <p:nvPr/>
          </p:nvPicPr>
          <p:blipFill rotWithShape="1">
            <a:blip r:embed="rId8" cstate="print">
              <a:lum bright="100000"/>
            </a:blip>
            <a:srcRect l="18278" t="11204" r="18342" b="9570"/>
            <a:stretch/>
          </p:blipFill>
          <p:spPr bwMode="auto">
            <a:xfrm>
              <a:off x="5761485" y="2049461"/>
              <a:ext cx="914400" cy="1143001"/>
            </a:xfrm>
            <a:prstGeom prst="rect">
              <a:avLst/>
            </a:prstGeom>
            <a:noFill/>
            <a:ln>
              <a:noFill/>
            </a:ln>
          </p:spPr>
        </p:pic>
      </p:grpSp>
      <p:grpSp>
        <p:nvGrpSpPr>
          <p:cNvPr id="70" name="Group 69"/>
          <p:cNvGrpSpPr/>
          <p:nvPr/>
        </p:nvGrpSpPr>
        <p:grpSpPr>
          <a:xfrm>
            <a:off x="5437481" y="4805280"/>
            <a:ext cx="1292659" cy="1729567"/>
            <a:chOff x="5559396" y="1877602"/>
            <a:chExt cx="1318579" cy="1764248"/>
          </a:xfrm>
        </p:grpSpPr>
        <p:sp>
          <p:nvSpPr>
            <p:cNvPr id="71" name="Rectangle 70"/>
            <p:cNvSpPr/>
            <p:nvPr/>
          </p:nvSpPr>
          <p:spPr>
            <a:xfrm>
              <a:off x="5559396" y="1877602"/>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SECURE</a:t>
              </a:r>
            </a:p>
            <a:p>
              <a:pPr algn="ctr"/>
              <a:endParaRPr lang="en-US" sz="1176" dirty="0">
                <a:solidFill>
                  <a:srgbClr val="FFFFFF"/>
                </a:solidFill>
                <a:latin typeface="Segoe" pitchFamily="34" charset="0"/>
                <a:ea typeface="MS PGothic" pitchFamily="34" charset="-128"/>
              </a:endParaRPr>
            </a:p>
          </p:txBody>
        </p:sp>
        <p:pic>
          <p:nvPicPr>
            <p:cNvPr id="72" name="Picture 7" descr="\\MAGNUM\Projects\Microsoft\Cloud Power FY12\Design\ICONS_PNG\Secure.png"/>
            <p:cNvPicPr>
              <a:picLocks noChangeAspect="1" noChangeArrowheads="1"/>
            </p:cNvPicPr>
            <p:nvPr/>
          </p:nvPicPr>
          <p:blipFill rotWithShape="1">
            <a:blip r:embed="rId8" cstate="print">
              <a:lum bright="100000"/>
            </a:blip>
            <a:srcRect l="18278" t="11204" r="18342" b="9570"/>
            <a:stretch/>
          </p:blipFill>
          <p:spPr bwMode="auto">
            <a:xfrm>
              <a:off x="5761485" y="2049461"/>
              <a:ext cx="914400" cy="1143001"/>
            </a:xfrm>
            <a:prstGeom prst="rect">
              <a:avLst/>
            </a:prstGeom>
            <a:noFill/>
            <a:ln>
              <a:noFill/>
            </a:ln>
          </p:spPr>
        </p:pic>
      </p:grpSp>
      <p:grpSp>
        <p:nvGrpSpPr>
          <p:cNvPr id="50" name="Group 49"/>
          <p:cNvGrpSpPr/>
          <p:nvPr/>
        </p:nvGrpSpPr>
        <p:grpSpPr>
          <a:xfrm>
            <a:off x="368600" y="2071185"/>
            <a:ext cx="1292659" cy="1729567"/>
            <a:chOff x="351847" y="4792662"/>
            <a:chExt cx="1318579" cy="1764248"/>
          </a:xfrm>
        </p:grpSpPr>
        <p:sp>
          <p:nvSpPr>
            <p:cNvPr id="52" name="Rectangle 51"/>
            <p:cNvSpPr/>
            <p:nvPr/>
          </p:nvSpPr>
          <p:spPr>
            <a:xfrm>
              <a:off x="351847" y="4792662"/>
              <a:ext cx="1318579" cy="1764248"/>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HOSTING</a:t>
              </a:r>
            </a:p>
            <a:p>
              <a:pPr algn="ctr"/>
              <a:endParaRPr lang="en-US" sz="1176" dirty="0">
                <a:solidFill>
                  <a:srgbClr val="FFFFFF"/>
                </a:solidFill>
                <a:latin typeface="Segoe" pitchFamily="34" charset="0"/>
                <a:ea typeface="MS PGothic" pitchFamily="34" charset="-128"/>
              </a:endParaRPr>
            </a:p>
          </p:txBody>
        </p:sp>
        <p:pic>
          <p:nvPicPr>
            <p:cNvPr id="56"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63" name="Group 62"/>
          <p:cNvGrpSpPr/>
          <p:nvPr/>
        </p:nvGrpSpPr>
        <p:grpSpPr>
          <a:xfrm>
            <a:off x="10547610" y="2069426"/>
            <a:ext cx="1315369" cy="1733084"/>
            <a:chOff x="10759108" y="4760202"/>
            <a:chExt cx="1341745" cy="1767836"/>
          </a:xfrm>
        </p:grpSpPr>
        <p:sp>
          <p:nvSpPr>
            <p:cNvPr id="69" name="Rectangle 68"/>
            <p:cNvSpPr/>
            <p:nvPr/>
          </p:nvSpPr>
          <p:spPr>
            <a:xfrm>
              <a:off x="10770691" y="4763790"/>
              <a:ext cx="1318579" cy="1764248"/>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bIns="0" anchor="b"/>
            <a:lstStyle/>
            <a:p>
              <a:pPr algn="ctr"/>
              <a:r>
                <a:rPr lang="en-US" sz="1176" dirty="0">
                  <a:solidFill>
                    <a:srgbClr val="FFFFFF"/>
                  </a:solidFill>
                  <a:latin typeface="Segoe" pitchFamily="34" charset="0"/>
                  <a:ea typeface="MS PGothic" pitchFamily="34" charset="-128"/>
                </a:rPr>
                <a:t>TRUSTED</a:t>
              </a:r>
            </a:p>
            <a:p>
              <a:pPr algn="ctr"/>
              <a:r>
                <a:rPr lang="en-US" sz="1176" dirty="0">
                  <a:solidFill>
                    <a:srgbClr val="FFFFFF"/>
                  </a:solidFill>
                  <a:latin typeface="Segoe" pitchFamily="34" charset="0"/>
                  <a:ea typeface="MS PGothic" pitchFamily="34" charset="-128"/>
                </a:rPr>
                <a:t>MULTI-TENANCY</a:t>
              </a:r>
            </a:p>
            <a:p>
              <a:pPr algn="ctr"/>
              <a:endParaRPr lang="en-US" sz="1176" dirty="0">
                <a:solidFill>
                  <a:srgbClr val="FFFFFF"/>
                </a:solidFill>
                <a:latin typeface="Segoe" pitchFamily="34" charset="0"/>
                <a:ea typeface="MS PGothic" pitchFamily="34" charset="-128"/>
              </a:endParaRPr>
            </a:p>
          </p:txBody>
        </p:sp>
        <p:pic>
          <p:nvPicPr>
            <p:cNvPr id="75" name="Picture 4" descr="\\MAGNUM\Projects\Microsoft\Cloud Power FY12\Design\ICONS_PNG\IIS-MULTI-TENANCY.png"/>
            <p:cNvPicPr>
              <a:picLocks noChangeAspect="1" noChangeArrowheads="1"/>
            </p:cNvPicPr>
            <p:nvPr/>
          </p:nvPicPr>
          <p:blipFill>
            <a:blip r:embed="rId6" cstate="print">
              <a:lum bright="100000"/>
            </a:blip>
            <a:srcRect/>
            <a:stretch>
              <a:fillRect/>
            </a:stretch>
          </p:blipFill>
          <p:spPr bwMode="auto">
            <a:xfrm>
              <a:off x="10759108" y="4760202"/>
              <a:ext cx="1341745" cy="1341745"/>
            </a:xfrm>
            <a:prstGeom prst="rect">
              <a:avLst/>
            </a:prstGeom>
            <a:noFill/>
            <a:ln>
              <a:noFill/>
            </a:ln>
          </p:spPr>
        </p:pic>
      </p:grpSp>
      <p:grpSp>
        <p:nvGrpSpPr>
          <p:cNvPr id="2" name="Group 1"/>
          <p:cNvGrpSpPr/>
          <p:nvPr/>
        </p:nvGrpSpPr>
        <p:grpSpPr>
          <a:xfrm>
            <a:off x="2048307" y="4805280"/>
            <a:ext cx="1283870" cy="1729567"/>
            <a:chOff x="3256707" y="4899345"/>
            <a:chExt cx="1309614" cy="1764248"/>
          </a:xfrm>
        </p:grpSpPr>
        <p:sp>
          <p:nvSpPr>
            <p:cNvPr id="78" name="Rectangle 77"/>
            <p:cNvSpPr/>
            <p:nvPr/>
          </p:nvSpPr>
          <p:spPr>
            <a:xfrm>
              <a:off x="3256707" y="4899345"/>
              <a:ext cx="1309614" cy="1764248"/>
            </a:xfrm>
            <a:prstGeom prst="rect">
              <a:avLst/>
            </a:prstGeom>
            <a:solidFill>
              <a:schemeClr val="accent3"/>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cap="all" dirty="0">
                  <a:solidFill>
                    <a:srgbClr val="FFC000"/>
                  </a:solidFill>
                  <a:latin typeface="Segoe" pitchFamily="34" charset="0"/>
                  <a:ea typeface="MS PGothic" pitchFamily="34" charset="-128"/>
                </a:rPr>
                <a:t>Regulated workloads</a:t>
              </a:r>
            </a:p>
          </p:txBody>
        </p:sp>
        <p:sp>
          <p:nvSpPr>
            <p:cNvPr id="76" name="Freeform 18"/>
            <p:cNvSpPr>
              <a:spLocks noEditPoints="1"/>
            </p:cNvSpPr>
            <p:nvPr/>
          </p:nvSpPr>
          <p:spPr bwMode="black">
            <a:xfrm>
              <a:off x="3501734" y="5088206"/>
              <a:ext cx="819561" cy="99985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solidFill>
                <a:srgbClr val="FFFF00"/>
              </a:solid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grpSp>
    </p:spTree>
    <p:extLst>
      <p:ext uri="{BB962C8B-B14F-4D97-AF65-F5344CB8AC3E}">
        <p14:creationId xmlns:p14="http://schemas.microsoft.com/office/powerpoint/2010/main" val="4903417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Thin Container Operating System Environments</a:t>
            </a:r>
          </a:p>
        </p:txBody>
      </p:sp>
      <p:sp>
        <p:nvSpPr>
          <p:cNvPr id="4" name="Rectangle 3"/>
          <p:cNvSpPr/>
          <p:nvPr/>
        </p:nvSpPr>
        <p:spPr bwMode="auto">
          <a:xfrm>
            <a:off x="6917723" y="1337342"/>
            <a:ext cx="3809805" cy="448212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000000"/>
                </a:solidFill>
              </a:rPr>
              <a:t>Server Core</a:t>
            </a:r>
            <a:endParaRPr lang="en-US" sz="2353" dirty="0">
              <a:solidFill>
                <a:srgbClr val="000000"/>
              </a:solidFill>
            </a:endParaRPr>
          </a:p>
        </p:txBody>
      </p:sp>
      <p:sp>
        <p:nvSpPr>
          <p:cNvPr id="5" name="Rectangle 4"/>
          <p:cNvSpPr/>
          <p:nvPr/>
        </p:nvSpPr>
        <p:spPr bwMode="auto">
          <a:xfrm>
            <a:off x="1292690" y="1262640"/>
            <a:ext cx="3809805" cy="448212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000000"/>
                </a:solidFill>
              </a:rPr>
              <a:t>Nano Server</a:t>
            </a:r>
            <a:endParaRPr lang="en-US" sz="2353" dirty="0">
              <a:solidFill>
                <a:srgbClr val="000000"/>
              </a:solidFill>
            </a:endParaRPr>
          </a:p>
        </p:txBody>
      </p:sp>
      <p:sp>
        <p:nvSpPr>
          <p:cNvPr id="10" name="TextBox 9"/>
          <p:cNvSpPr txBox="1"/>
          <p:nvPr/>
        </p:nvSpPr>
        <p:spPr>
          <a:xfrm>
            <a:off x="1292690" y="5153700"/>
            <a:ext cx="3809806"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solidFill>
                  <a:srgbClr val="000000"/>
                </a:solidFill>
              </a:rPr>
              <a:t>Born in the cloud applications</a:t>
            </a:r>
          </a:p>
        </p:txBody>
      </p:sp>
      <p:sp>
        <p:nvSpPr>
          <p:cNvPr id="15" name="TextBox 14"/>
          <p:cNvSpPr txBox="1"/>
          <p:nvPr/>
        </p:nvSpPr>
        <p:spPr>
          <a:xfrm>
            <a:off x="6917723" y="5153700"/>
            <a:ext cx="3809805"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solidFill>
                  <a:srgbClr val="000000"/>
                </a:solidFill>
              </a:rPr>
              <a:t>Traditional Applications</a:t>
            </a:r>
            <a:endParaRPr lang="en-US" sz="1765" dirty="0">
              <a:solidFill>
                <a:srgbClr val="000000"/>
              </a:solidFill>
            </a:endParaRPr>
          </a:p>
        </p:txBody>
      </p:sp>
      <p:sp>
        <p:nvSpPr>
          <p:cNvPr id="17" name="TextBox 16"/>
          <p:cNvSpPr txBox="1"/>
          <p:nvPr/>
        </p:nvSpPr>
        <p:spPr>
          <a:xfrm>
            <a:off x="6917723" y="3255411"/>
            <a:ext cx="3809805"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solidFill>
                  <a:srgbClr val="000000"/>
                </a:solidFill>
              </a:rPr>
              <a:t>Highly Compatible</a:t>
            </a:r>
            <a:endParaRPr lang="en-US" sz="1765" dirty="0">
              <a:solidFill>
                <a:srgbClr val="000000"/>
              </a:solidFill>
            </a:endParaRPr>
          </a:p>
        </p:txBody>
      </p:sp>
      <p:sp>
        <p:nvSpPr>
          <p:cNvPr id="19" name="TextBox 1"/>
          <p:cNvSpPr txBox="1"/>
          <p:nvPr/>
        </p:nvSpPr>
        <p:spPr>
          <a:xfrm>
            <a:off x="1292690" y="3255411"/>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r>
              <a:rPr lang="en-US" sz="1961" dirty="0">
                <a:solidFill>
                  <a:srgbClr val="000000"/>
                </a:solidFill>
              </a:rPr>
              <a:t>Highly Optimized</a:t>
            </a:r>
          </a:p>
        </p:txBody>
      </p:sp>
      <p:sp>
        <p:nvSpPr>
          <p:cNvPr id="16" name="Freeform 15"/>
          <p:cNvSpPr>
            <a:spLocks noChangeAspect="1"/>
          </p:cNvSpPr>
          <p:nvPr/>
        </p:nvSpPr>
        <p:spPr bwMode="black">
          <a:xfrm>
            <a:off x="1983360" y="3795821"/>
            <a:ext cx="2428462" cy="143618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FFFFFF"/>
              </a:solidFill>
            </a:endParaRPr>
          </a:p>
        </p:txBody>
      </p:sp>
      <p:sp>
        <p:nvSpPr>
          <p:cNvPr id="21" name="Freeform 20"/>
          <p:cNvSpPr>
            <a:spLocks noChangeAspect="1" noEditPoints="1"/>
          </p:cNvSpPr>
          <p:nvPr/>
        </p:nvSpPr>
        <p:spPr bwMode="black">
          <a:xfrm>
            <a:off x="2532760" y="1986015"/>
            <a:ext cx="1329664" cy="132966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ChangeAspect="1" noEditPoints="1"/>
          </p:cNvSpPr>
          <p:nvPr/>
        </p:nvSpPr>
        <p:spPr bwMode="black">
          <a:xfrm>
            <a:off x="8077226" y="2099344"/>
            <a:ext cx="1490799" cy="120878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FFFFFF"/>
              </a:solidFill>
            </a:endParaRPr>
          </a:p>
        </p:txBody>
      </p:sp>
      <p:sp>
        <p:nvSpPr>
          <p:cNvPr id="23" name="Freeform 22"/>
          <p:cNvSpPr>
            <a:spLocks noChangeAspect="1" noEditPoints="1"/>
          </p:cNvSpPr>
          <p:nvPr/>
        </p:nvSpPr>
        <p:spPr bwMode="black">
          <a:xfrm>
            <a:off x="8300000" y="4091576"/>
            <a:ext cx="1045248" cy="1056136"/>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44" y="5617566"/>
            <a:ext cx="4855634" cy="1239948"/>
          </a:xfrm>
          <a:prstGeom prst="rect">
            <a:avLst/>
          </a:prstGeom>
        </p:spPr>
      </p:pic>
    </p:spTree>
    <p:extLst>
      <p:ext uri="{BB962C8B-B14F-4D97-AF65-F5344CB8AC3E}">
        <p14:creationId xmlns:p14="http://schemas.microsoft.com/office/powerpoint/2010/main" val="6595192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What is in A Container Image … and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6"/>
          <a:stretch>
            <a:fillRect/>
          </a:stretch>
        </p:blipFill>
        <p:spPr>
          <a:xfrm>
            <a:off x="3414662" y="3346778"/>
            <a:ext cx="2822050" cy="1613565"/>
          </a:xfrm>
          <a:prstGeom prst="rect">
            <a:avLst/>
          </a:prstGeom>
        </p:spPr>
      </p:pic>
      <p:sp>
        <p:nvSpPr>
          <p:cNvPr id="76" name="TextBox 75"/>
          <p:cNvSpPr txBox="1"/>
          <p:nvPr/>
        </p:nvSpPr>
        <p:spPr>
          <a:xfrm>
            <a:off x="3406727" y="3866114"/>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i="1" kern="0" dirty="0">
                <a:gradFill>
                  <a:gsLst>
                    <a:gs pos="16814">
                      <a:srgbClr val="FFFFFF"/>
                    </a:gs>
                    <a:gs pos="46000">
                      <a:srgbClr val="FFFFFF"/>
                    </a:gs>
                  </a:gsLst>
                  <a:lin ang="5400000" scaled="0"/>
                </a:gradFill>
              </a:rPr>
              <a:t>empty</a:t>
            </a:r>
          </a:p>
        </p:txBody>
      </p:sp>
      <p:sp>
        <p:nvSpPr>
          <p:cNvPr id="78" name="Rectangle 77"/>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C:\nodeJS</a:t>
            </a:r>
          </a:p>
        </p:txBody>
      </p:sp>
      <p:sp>
        <p:nvSpPr>
          <p:cNvPr id="5" name="Down Arrow 4"/>
          <p:cNvSpPr/>
          <p:nvPr/>
        </p:nvSpPr>
        <p:spPr bwMode="auto">
          <a:xfrm>
            <a:off x="998971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79" name="Right Arrow 78"/>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8506187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p:txBody>
      </p:sp>
      <p:pic>
        <p:nvPicPr>
          <p:cNvPr id="75" name="Picture 74"/>
          <p:cNvPicPr>
            <a:picLocks noChangeAspect="1"/>
          </p:cNvPicPr>
          <p:nvPr/>
        </p:nvPicPr>
        <p:blipFill>
          <a:blip r:embed="rId6"/>
          <a:stretch>
            <a:fillRect/>
          </a:stretch>
        </p:blipFill>
        <p:spPr>
          <a:xfrm>
            <a:off x="3414662" y="3346778"/>
            <a:ext cx="2822050" cy="1613565"/>
          </a:xfrm>
          <a:prstGeom prst="rect">
            <a:avLst/>
          </a:prstGeom>
        </p:spPr>
      </p:pic>
      <p:sp>
        <p:nvSpPr>
          <p:cNvPr id="76" name="TextBox 75"/>
          <p:cNvSpPr txBox="1"/>
          <p:nvPr/>
        </p:nvSpPr>
        <p:spPr>
          <a:xfrm>
            <a:off x="3406727" y="3866114"/>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sp>
        <p:nvSpPr>
          <p:cNvPr id="78" name="Rectangle 77"/>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C:\nodeJS</a:t>
            </a:r>
          </a:p>
        </p:txBody>
      </p:sp>
      <p:sp>
        <p:nvSpPr>
          <p:cNvPr id="5" name="Down Arrow 4"/>
          <p:cNvSpPr/>
          <p:nvPr/>
        </p:nvSpPr>
        <p:spPr bwMode="auto">
          <a:xfrm>
            <a:off x="998971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79" name="Right Arrow 78"/>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2210602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5"/>
          <a:stretch>
            <a:fillRect/>
          </a:stretch>
        </p:blipFill>
        <p:spPr>
          <a:xfrm>
            <a:off x="3414662" y="3346778"/>
            <a:ext cx="2822050" cy="1613565"/>
          </a:xfrm>
          <a:prstGeom prst="rect">
            <a:avLst/>
          </a:prstGeom>
        </p:spPr>
      </p:pic>
      <p:sp>
        <p:nvSpPr>
          <p:cNvPr id="76" name="TextBox 75"/>
          <p:cNvSpPr txBox="1"/>
          <p:nvPr/>
        </p:nvSpPr>
        <p:spPr>
          <a:xfrm>
            <a:off x="3406727" y="3866114"/>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6"/>
          <a:stretch>
            <a:fillRect/>
          </a:stretch>
        </p:blipFill>
        <p:spPr>
          <a:xfrm>
            <a:off x="9601590" y="2509507"/>
            <a:ext cx="1975435" cy="1129495"/>
          </a:xfrm>
          <a:prstGeom prst="rect">
            <a:avLst/>
          </a:prstGeom>
        </p:spPr>
      </p:pic>
    </p:spTree>
    <p:extLst>
      <p:ext uri="{BB962C8B-B14F-4D97-AF65-F5344CB8AC3E}">
        <p14:creationId xmlns:p14="http://schemas.microsoft.com/office/powerpoint/2010/main" val="32002441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81" name="Picture 80"/>
          <p:cNvPicPr>
            <a:picLocks noChangeAspect="1"/>
          </p:cNvPicPr>
          <p:nvPr/>
        </p:nvPicPr>
        <p:blipFill>
          <a:blip r:embed="rId5"/>
          <a:stretch>
            <a:fillRect/>
          </a:stretch>
        </p:blipFill>
        <p:spPr>
          <a:xfrm>
            <a:off x="9601590" y="2509507"/>
            <a:ext cx="1975435" cy="1129495"/>
          </a:xfrm>
          <a:prstGeom prst="rect">
            <a:avLst/>
          </a:prstGeom>
        </p:spPr>
      </p:pic>
      <p:sp>
        <p:nvSpPr>
          <p:cNvPr id="5" name="Left Arrow 4"/>
          <p:cNvSpPr/>
          <p:nvPr/>
        </p:nvSpPr>
        <p:spPr bwMode="auto">
          <a:xfrm rot="738143">
            <a:off x="2514927" y="3791929"/>
            <a:ext cx="893046" cy="289235"/>
          </a:xfrm>
          <a:prstGeom prst="lef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151810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 Containers and Next Generation Micro Services</a:t>
            </a:r>
          </a:p>
        </p:txBody>
      </p:sp>
      <p:sp>
        <p:nvSpPr>
          <p:cNvPr id="5" name="Content Placeholder 4"/>
          <p:cNvSpPr>
            <a:spLocks noGrp="1"/>
          </p:cNvSpPr>
          <p:nvPr>
            <p:ph idx="1"/>
          </p:nvPr>
        </p:nvSpPr>
        <p:spPr/>
        <p:txBody>
          <a:bodyPr>
            <a:normAutofit lnSpcReduction="10000"/>
          </a:bodyPr>
          <a:lstStyle/>
          <a:p>
            <a:pPr marL="0" indent="0">
              <a:buNone/>
            </a:pPr>
            <a:r>
              <a:rPr lang="en-US" dirty="0"/>
              <a:t>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 </a:t>
            </a:r>
          </a:p>
        </p:txBody>
      </p:sp>
    </p:spTree>
    <p:extLst>
      <p:ext uri="{BB962C8B-B14F-4D97-AF65-F5344CB8AC3E}">
        <p14:creationId xmlns:p14="http://schemas.microsoft.com/office/powerpoint/2010/main" val="3881642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6"/>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i="1" kern="0" dirty="0">
                <a:gradFill>
                  <a:gsLst>
                    <a:gs pos="16814">
                      <a:srgbClr val="FFFFFF"/>
                    </a:gs>
                    <a:gs pos="46000">
                      <a:srgbClr val="FFFFFF"/>
                    </a:gs>
                  </a:gsLst>
                  <a:lin ang="5400000" scaled="0"/>
                </a:gradFill>
              </a:rPr>
              <a:t>Empty</a:t>
            </a:r>
          </a:p>
        </p:txBody>
      </p:sp>
      <p:sp>
        <p:nvSpPr>
          <p:cNvPr id="81" name="Right Arrow 80"/>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5743469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6"/>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i="1" kern="0" dirty="0">
                <a:gradFill>
                  <a:gsLst>
                    <a:gs pos="16814">
                      <a:srgbClr val="FFFFFF"/>
                    </a:gs>
                    <a:gs pos="46000">
                      <a:srgbClr val="FFFFFF"/>
                    </a:gs>
                  </a:gsLst>
                  <a:lin ang="5400000" scaled="0"/>
                </a:gradFill>
              </a:rPr>
              <a:t>Empty</a:t>
            </a:r>
          </a:p>
        </p:txBody>
      </p:sp>
      <p:sp>
        <p:nvSpPr>
          <p:cNvPr id="81" name="Rectangle 80"/>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C:\myApp</a:t>
            </a:r>
          </a:p>
        </p:txBody>
      </p:sp>
      <p:sp>
        <p:nvSpPr>
          <p:cNvPr id="82" name="Down Arrow 81"/>
          <p:cNvSpPr/>
          <p:nvPr/>
        </p:nvSpPr>
        <p:spPr bwMode="auto">
          <a:xfrm>
            <a:off x="998971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84" name="Right Arrow 83"/>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1961118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8"/>
            <a:ext cx="1962304" cy="107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C:\myApp</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6"/>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C:\myApp</a:t>
            </a:r>
          </a:p>
        </p:txBody>
      </p:sp>
      <p:sp>
        <p:nvSpPr>
          <p:cNvPr id="81" name="Rectangle 80"/>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C:\myApp</a:t>
            </a:r>
          </a:p>
        </p:txBody>
      </p:sp>
      <p:sp>
        <p:nvSpPr>
          <p:cNvPr id="82" name="Down Arrow 81"/>
          <p:cNvSpPr/>
          <p:nvPr/>
        </p:nvSpPr>
        <p:spPr bwMode="auto">
          <a:xfrm>
            <a:off x="998050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83" name="Right Arrow 82"/>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4985963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5"/>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C:\myApp</a:t>
            </a:r>
          </a:p>
        </p:txBody>
      </p:sp>
      <p:pic>
        <p:nvPicPr>
          <p:cNvPr id="83" name="Picture 82"/>
          <p:cNvPicPr>
            <a:picLocks noChangeAspect="1"/>
          </p:cNvPicPr>
          <p:nvPr/>
        </p:nvPicPr>
        <p:blipFill>
          <a:blip r:embed="rId6"/>
          <a:stretch>
            <a:fillRect/>
          </a:stretch>
        </p:blipFill>
        <p:spPr>
          <a:xfrm>
            <a:off x="9601590" y="2509507"/>
            <a:ext cx="1975435" cy="1129495"/>
          </a:xfrm>
          <a:prstGeom prst="rect">
            <a:avLst/>
          </a:prstGeom>
        </p:spPr>
      </p:pic>
    </p:spTree>
    <p:extLst>
      <p:ext uri="{BB962C8B-B14F-4D97-AF65-F5344CB8AC3E}">
        <p14:creationId xmlns:p14="http://schemas.microsoft.com/office/powerpoint/2010/main" val="9484526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grpSp>
        <p:nvGrpSpPr>
          <p:cNvPr id="61" name="Group 60"/>
          <p:cNvGrpSpPr/>
          <p:nvPr/>
        </p:nvGrpSpPr>
        <p:grpSpPr>
          <a:xfrm>
            <a:off x="682784" y="2244934"/>
            <a:ext cx="1845151" cy="933121"/>
            <a:chOff x="553592" y="3180618"/>
            <a:chExt cx="1882150" cy="951832"/>
          </a:xfrm>
        </p:grpSpPr>
        <p:grpSp>
          <p:nvGrpSpPr>
            <p:cNvPr id="62" name="Group 61"/>
            <p:cNvGrpSpPr/>
            <p:nvPr/>
          </p:nvGrpSpPr>
          <p:grpSpPr>
            <a:xfrm>
              <a:off x="553592" y="3180618"/>
              <a:ext cx="1882150" cy="951832"/>
              <a:chOff x="3703637" y="1744662"/>
              <a:chExt cx="5181600" cy="2895600"/>
            </a:xfrm>
          </p:grpSpPr>
          <p:sp>
            <p:nvSpPr>
              <p:cNvPr id="69" name="Rectangle 68"/>
              <p:cNvSpPr/>
              <p:nvPr/>
            </p:nvSpPr>
            <p:spPr bwMode="auto">
              <a:xfrm>
                <a:off x="3789873" y="1829242"/>
                <a:ext cx="5013283" cy="2598061"/>
              </a:xfrm>
              <a:prstGeom prst="rect">
                <a:avLst/>
              </a:prstGeom>
              <a:solidFill>
                <a:schemeClr val="tx1"/>
              </a:solidFill>
              <a:ln w="76200" cmpd="sng">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Bracket 69"/>
              <p:cNvSpPr/>
              <p:nvPr/>
            </p:nvSpPr>
            <p:spPr>
              <a:xfrm>
                <a:off x="8512014" y="1744662"/>
                <a:ext cx="373223" cy="2895600"/>
              </a:xfrm>
              <a:prstGeom prst="righ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71" name="Left Bracket 70"/>
              <p:cNvSpPr/>
              <p:nvPr/>
            </p:nvSpPr>
            <p:spPr>
              <a:xfrm>
                <a:off x="3703637" y="1744662"/>
                <a:ext cx="373223" cy="2895600"/>
              </a:xfrm>
              <a:prstGeom prst="lef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sp>
          <p:nvSpPr>
            <p:cNvPr id="63" name="Rectangle 62"/>
            <p:cNvSpPr/>
            <p:nvPr/>
          </p:nvSpPr>
          <p:spPr bwMode="auto">
            <a:xfrm>
              <a:off x="645711" y="3268662"/>
              <a:ext cx="1706002" cy="811236"/>
            </a:xfrm>
            <a:prstGeom prst="rect">
              <a:avLst/>
            </a:prstGeom>
            <a:solidFill>
              <a:schemeClr val="tx1"/>
            </a:solidFill>
            <a:ln w="19050" cmpd="sng">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grpSp>
          <p:nvGrpSpPr>
            <p:cNvPr id="64" name="Group 63"/>
            <p:cNvGrpSpPr/>
            <p:nvPr/>
          </p:nvGrpSpPr>
          <p:grpSpPr>
            <a:xfrm>
              <a:off x="1174768" y="3332871"/>
              <a:ext cx="647889" cy="682818"/>
              <a:chOff x="1198963" y="3337014"/>
              <a:chExt cx="566533" cy="605357"/>
            </a:xfrm>
          </p:grpSpPr>
          <p:pic>
            <p:nvPicPr>
              <p:cNvPr id="65" name="Picture 64"/>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84000" contrast="100000"/>
                        </a14:imgEffect>
                      </a14:imgLayer>
                    </a14:imgProps>
                  </a:ext>
                  <a:ext uri="{28A0092B-C50C-407E-A947-70E740481C1C}">
                    <a14:useLocalDpi xmlns:a14="http://schemas.microsoft.com/office/drawing/2010/main" val="0"/>
                  </a:ext>
                </a:extLst>
              </a:blip>
              <a:stretch>
                <a:fillRect/>
              </a:stretch>
            </p:blipFill>
            <p:spPr>
              <a:xfrm>
                <a:off x="1198963" y="3337014"/>
                <a:ext cx="566533" cy="605357"/>
              </a:xfrm>
              <a:prstGeom prst="rect">
                <a:avLst/>
              </a:prstGeom>
              <a:noFill/>
            </p:spPr>
          </p:pic>
          <p:pic>
            <p:nvPicPr>
              <p:cNvPr id="66" name="Picture 65" descr="\\MAGNUM\Projects\Microsoft\Cloud Power FY12\Design\ICONS_PNG\Application.png"/>
              <p:cNvPicPr>
                <a:picLocks noChangeAspect="1" noChangeArrowheads="1"/>
              </p:cNvPicPr>
              <p:nvPr/>
            </p:nvPicPr>
            <p:blipFill>
              <a:blip r:embed="rId6" cstate="print">
                <a:biLevel thresh="50000"/>
              </a:blip>
              <a:srcRect/>
              <a:stretch>
                <a:fillRect/>
              </a:stretch>
            </p:blipFill>
            <p:spPr bwMode="auto">
              <a:xfrm>
                <a:off x="1210845" y="3606983"/>
                <a:ext cx="227446" cy="227446"/>
              </a:xfrm>
              <a:prstGeom prst="rect">
                <a:avLst/>
              </a:prstGeom>
              <a:noFill/>
            </p:spPr>
          </p:pic>
          <p:pic>
            <p:nvPicPr>
              <p:cNvPr id="67" name="Picture 66"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504291" y="3619910"/>
                <a:ext cx="227446" cy="227446"/>
              </a:xfrm>
              <a:prstGeom prst="rect">
                <a:avLst/>
              </a:prstGeom>
              <a:noFill/>
            </p:spPr>
          </p:pic>
          <p:pic>
            <p:nvPicPr>
              <p:cNvPr id="68" name="Picture 67"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368506" y="3369292"/>
                <a:ext cx="227446" cy="227446"/>
              </a:xfrm>
              <a:prstGeom prst="rect">
                <a:avLst/>
              </a:prstGeom>
              <a:noFill/>
            </p:spPr>
          </p:pic>
        </p:grpSp>
      </p:grpSp>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7"/>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7"/>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C:\myApp</a:t>
            </a:r>
          </a:p>
        </p:txBody>
      </p:sp>
      <p:pic>
        <p:nvPicPr>
          <p:cNvPr id="83" name="Picture 82"/>
          <p:cNvPicPr>
            <a:picLocks noChangeAspect="1"/>
          </p:cNvPicPr>
          <p:nvPr/>
        </p:nvPicPr>
        <p:blipFill>
          <a:blip r:embed="rId7"/>
          <a:stretch>
            <a:fillRect/>
          </a:stretch>
        </p:blipFill>
        <p:spPr>
          <a:xfrm>
            <a:off x="3406156" y="1610176"/>
            <a:ext cx="2816159" cy="1613565"/>
          </a:xfrm>
          <a:prstGeom prst="rect">
            <a:avLst/>
          </a:prstGeom>
        </p:spPr>
      </p:pic>
      <p:sp>
        <p:nvSpPr>
          <p:cNvPr id="84" name="TextBox 83"/>
          <p:cNvSpPr txBox="1"/>
          <p:nvPr/>
        </p:nvSpPr>
        <p:spPr>
          <a:xfrm>
            <a:off x="3874953" y="1951799"/>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pic>
        <p:nvPicPr>
          <p:cNvPr id="75" name="Picture 74"/>
          <p:cNvPicPr>
            <a:picLocks noChangeAspect="1"/>
          </p:cNvPicPr>
          <p:nvPr/>
        </p:nvPicPr>
        <p:blipFill>
          <a:blip r:embed="rId8"/>
          <a:stretch>
            <a:fillRect/>
          </a:stretch>
        </p:blipFill>
        <p:spPr>
          <a:xfrm>
            <a:off x="9601590" y="2509507"/>
            <a:ext cx="1975435" cy="1129495"/>
          </a:xfrm>
          <a:prstGeom prst="rect">
            <a:avLst/>
          </a:prstGeom>
        </p:spPr>
      </p:pic>
      <p:sp>
        <p:nvSpPr>
          <p:cNvPr id="76" name="Left Arrow 75"/>
          <p:cNvSpPr/>
          <p:nvPr/>
        </p:nvSpPr>
        <p:spPr bwMode="auto">
          <a:xfrm rot="20638481">
            <a:off x="2526997" y="2428603"/>
            <a:ext cx="893046" cy="289235"/>
          </a:xfrm>
          <a:prstGeom prst="lef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29365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Title 6"/>
          <p:cNvSpPr>
            <a:spLocks noGrp="1"/>
          </p:cNvSpPr>
          <p:nvPr>
            <p:ph type="title"/>
          </p:nvPr>
        </p:nvSpPr>
        <p:spPr/>
        <p:txBody>
          <a:bodyPr/>
          <a:lstStyle/>
          <a:p>
            <a:r>
              <a:rPr lang="en-US" dirty="0"/>
              <a:t>Modern App Development, Flexible Isolation</a:t>
            </a:r>
          </a:p>
        </p:txBody>
      </p:sp>
      <p:grpSp>
        <p:nvGrpSpPr>
          <p:cNvPr id="20" name="Group 19"/>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Container Management</a:t>
              </a:r>
            </a:p>
          </p:txBody>
        </p:sp>
        <p:grpSp>
          <p:nvGrpSpPr>
            <p:cNvPr id="61" name="Group 29"/>
            <p:cNvGrpSpPr/>
            <p:nvPr/>
          </p:nvGrpSpPr>
          <p:grpSpPr>
            <a:xfrm>
              <a:off x="9719671" y="2915667"/>
              <a:ext cx="1828800" cy="1371600"/>
              <a:chOff x="4092204" y="824804"/>
              <a:chExt cx="1828800" cy="1371600"/>
            </a:xfrm>
          </p:grpSpPr>
          <p:sp>
            <p:nvSpPr>
              <p:cNvPr id="68" name="Rectangle 67"/>
              <p:cNvSpPr/>
              <p:nvPr/>
            </p:nvSpPr>
            <p:spPr>
              <a:xfrm>
                <a:off x="4092204" y="824804"/>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rPr>
                  <a:t>PowerShell</a:t>
                </a:r>
              </a:p>
            </p:txBody>
          </p: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a:noFill/>
              </a:ln>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rPr>
                  <a:t>Others</a:t>
                </a:r>
              </a:p>
            </p:txBody>
          </p:sp>
          <p:pic>
            <p:nvPicPr>
              <p:cNvPr id="67" name="Picture 2" descr="C:\Users\mitchellg\Desktop\Automated_2.png"/>
              <p:cNvPicPr>
                <a:picLocks noChangeAspect="1" noChangeArrowheads="1"/>
              </p:cNvPicPr>
              <p:nvPr/>
            </p:nvPicPr>
            <p:blipFill>
              <a:blip r:embed="rId4" cstate="print">
                <a:lum bright="100000"/>
              </a:blip>
              <a:srcRect/>
              <a:stretch>
                <a:fillRect/>
              </a:stretch>
            </p:blipFill>
            <p:spPr bwMode="auto">
              <a:xfrm>
                <a:off x="8662935" y="1022834"/>
                <a:ext cx="1211255" cy="1211255"/>
              </a:xfrm>
              <a:prstGeom prst="rect">
                <a:avLst/>
              </a:prstGeom>
              <a:noFill/>
              <a:ln>
                <a:noFill/>
              </a:ln>
            </p:spPr>
          </p:pic>
        </p:grpSp>
        <p:grpSp>
          <p:nvGrpSpPr>
            <p:cNvPr id="63" name="Group 31"/>
            <p:cNvGrpSpPr/>
            <p:nvPr/>
          </p:nvGrpSpPr>
          <p:grpSpPr>
            <a:xfrm>
              <a:off x="9655873" y="1459293"/>
              <a:ext cx="1956396" cy="1371600"/>
              <a:chOff x="6173862" y="845633"/>
              <a:chExt cx="1956396" cy="1371600"/>
            </a:xfrm>
          </p:grpSpPr>
          <p:sp>
            <p:nvSpPr>
              <p:cNvPr id="64" name="Rectangle 63"/>
              <p:cNvSpPr/>
              <p:nvPr/>
            </p:nvSpPr>
            <p:spPr>
              <a:xfrm>
                <a:off x="6237660" y="845633"/>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rPr>
                  <a:t>Docker</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a:noFill/>
              </a:ln>
            </p:spPr>
          </p:pic>
        </p:grpSp>
      </p:grpSp>
      <p:grpSp>
        <p:nvGrpSpPr>
          <p:cNvPr id="18" name="Group 17"/>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Windows Container Images</a:t>
              </a:r>
            </a:p>
          </p:txBody>
        </p:sp>
        <p:grpSp>
          <p:nvGrpSpPr>
            <p:cNvPr id="15" name="Group 14"/>
            <p:cNvGrpSpPr/>
            <p:nvPr/>
          </p:nvGrpSpPr>
          <p:grpSpPr>
            <a:xfrm>
              <a:off x="851761" y="4487862"/>
              <a:ext cx="1835291" cy="1051560"/>
              <a:chOff x="-2189679" y="4708937"/>
              <a:chExt cx="1835291" cy="1051560"/>
            </a:xfrm>
          </p:grpSpPr>
          <p:pic>
            <p:nvPicPr>
              <p:cNvPr id="40" name="Picture 39"/>
              <p:cNvPicPr>
                <a:picLocks noChangeAspect="1"/>
              </p:cNvPicPr>
              <p:nvPr/>
            </p:nvPicPr>
            <p:blipFill>
              <a:blip r:embed="rId6"/>
              <a:stretch>
                <a:fillRect/>
              </a:stretch>
            </p:blipFill>
            <p:spPr>
              <a:xfrm>
                <a:off x="-2189679" y="4708937"/>
                <a:ext cx="1835291" cy="105156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2301" y="5037007"/>
                <a:ext cx="1680535" cy="395420"/>
              </a:xfrm>
              <a:prstGeom prst="rect">
                <a:avLst/>
              </a:prstGeom>
            </p:spPr>
          </p:pic>
        </p:grpSp>
        <p:grpSp>
          <p:nvGrpSpPr>
            <p:cNvPr id="12" name="Group 11"/>
            <p:cNvGrpSpPr/>
            <p:nvPr/>
          </p:nvGrpSpPr>
          <p:grpSpPr>
            <a:xfrm>
              <a:off x="851761" y="3085782"/>
              <a:ext cx="1835291" cy="1051560"/>
              <a:chOff x="-2189679" y="3165484"/>
              <a:chExt cx="1835291" cy="1051560"/>
            </a:xfrm>
          </p:grpSpPr>
          <p:pic>
            <p:nvPicPr>
              <p:cNvPr id="38" name="Picture 37"/>
              <p:cNvPicPr>
                <a:picLocks noChangeAspect="1"/>
              </p:cNvPicPr>
              <p:nvPr/>
            </p:nvPicPr>
            <p:blipFill>
              <a:blip r:embed="rId6"/>
              <a:stretch>
                <a:fillRect/>
              </a:stretch>
            </p:blipFill>
            <p:spPr>
              <a:xfrm>
                <a:off x="-2189679" y="3165484"/>
                <a:ext cx="1835291" cy="1051560"/>
              </a:xfrm>
              <a:prstGeom prst="rect">
                <a:avLst/>
              </a:prstGeom>
            </p:spPr>
          </p:pic>
          <p:sp>
            <p:nvSpPr>
              <p:cNvPr id="42" name="Rectangle 41"/>
              <p:cNvSpPr/>
              <p:nvPr/>
            </p:nvSpPr>
            <p:spPr>
              <a:xfrm>
                <a:off x="-2089714" y="3368099"/>
                <a:ext cx="1635360" cy="6463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Application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Framework</a:t>
                </a:r>
              </a:p>
            </p:txBody>
          </p:sp>
        </p:grpSp>
        <p:grpSp>
          <p:nvGrpSpPr>
            <p:cNvPr id="13" name="Group 12"/>
            <p:cNvGrpSpPr/>
            <p:nvPr/>
          </p:nvGrpSpPr>
          <p:grpSpPr>
            <a:xfrm>
              <a:off x="851761" y="1683702"/>
              <a:ext cx="1835291" cy="1051560"/>
              <a:chOff x="-2189679" y="1619313"/>
              <a:chExt cx="1835291" cy="1051560"/>
            </a:xfrm>
          </p:grpSpPr>
          <p:pic>
            <p:nvPicPr>
              <p:cNvPr id="11" name="Picture 10"/>
              <p:cNvPicPr>
                <a:picLocks noChangeAspect="1"/>
              </p:cNvPicPr>
              <p:nvPr/>
            </p:nvPicPr>
            <p:blipFill>
              <a:blip r:embed="rId6"/>
              <a:stretch>
                <a:fillRect/>
              </a:stretch>
            </p:blipFill>
            <p:spPr>
              <a:xfrm>
                <a:off x="-2189679" y="1619313"/>
                <a:ext cx="1835291" cy="1051560"/>
              </a:xfrm>
              <a:prstGeom prst="rect">
                <a:avLst/>
              </a:prstGeom>
            </p:spPr>
          </p:pic>
          <p:pic>
            <p:nvPicPr>
              <p:cNvPr id="43" name="Picture 4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555300" y="1842415"/>
                <a:ext cx="566533" cy="605357"/>
              </a:xfrm>
              <a:prstGeom prst="rect">
                <a:avLst/>
              </a:prstGeom>
            </p:spPr>
          </p:pic>
        </p:grpSp>
      </p:grpSp>
      <p:sp>
        <p:nvSpPr>
          <p:cNvPr id="6" name="Rectangle 5"/>
          <p:cNvSpPr/>
          <p:nvPr/>
        </p:nvSpPr>
        <p:spPr bwMode="auto">
          <a:xfrm>
            <a:off x="3856099" y="1262640"/>
            <a:ext cx="4482124" cy="5079741"/>
          </a:xfrm>
          <a:prstGeom prst="rect">
            <a:avLst/>
          </a:prstGeom>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 Run-Times</a:t>
            </a:r>
          </a:p>
        </p:txBody>
      </p:sp>
      <p:sp>
        <p:nvSpPr>
          <p:cNvPr id="58" name="Rectangle 25"/>
          <p:cNvSpPr/>
          <p:nvPr/>
        </p:nvSpPr>
        <p:spPr>
          <a:xfrm>
            <a:off x="5660393" y="739116"/>
            <a:ext cx="1792850" cy="36207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 name="Rectangle 1"/>
          <p:cNvSpPr/>
          <p:nvPr/>
        </p:nvSpPr>
        <p:spPr bwMode="auto">
          <a:xfrm>
            <a:off x="4918779" y="1900578"/>
            <a:ext cx="2356764" cy="1703207"/>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17"/>
          <p:cNvSpPr txBox="1"/>
          <p:nvPr/>
        </p:nvSpPr>
        <p:spPr>
          <a:xfrm>
            <a:off x="4918779" y="1920636"/>
            <a:ext cx="2356764" cy="534056"/>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Hyper-V Container</a:t>
            </a:r>
          </a:p>
        </p:txBody>
      </p:sp>
      <p:sp>
        <p:nvSpPr>
          <p:cNvPr id="45" name="Rectangle 44"/>
          <p:cNvSpPr/>
          <p:nvPr/>
        </p:nvSpPr>
        <p:spPr bwMode="auto">
          <a:xfrm>
            <a:off x="4918779" y="4176020"/>
            <a:ext cx="2356764" cy="1703207"/>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TextBox 17"/>
          <p:cNvSpPr txBox="1"/>
          <p:nvPr/>
        </p:nvSpPr>
        <p:spPr>
          <a:xfrm>
            <a:off x="4936917" y="5181861"/>
            <a:ext cx="2367311" cy="778454"/>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Windows Server Container</a:t>
            </a:r>
          </a:p>
        </p:txBody>
      </p:sp>
      <p:sp>
        <p:nvSpPr>
          <p:cNvPr id="4" name="TextBox 3"/>
          <p:cNvSpPr txBox="1"/>
          <p:nvPr/>
        </p:nvSpPr>
        <p:spPr>
          <a:xfrm>
            <a:off x="3856099" y="5782423"/>
            <a:ext cx="4482124" cy="615522"/>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Write once, deploy anywhere</a:t>
            </a: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pic>
        <p:nvPicPr>
          <p:cNvPr id="16" name="Picture 15"/>
          <p:cNvPicPr>
            <a:picLocks noChangeAspect="1"/>
          </p:cNvPicPr>
          <p:nvPr/>
        </p:nvPicPr>
        <p:blipFill>
          <a:blip r:embed="rId10"/>
          <a:stretch>
            <a:fillRect/>
          </a:stretch>
        </p:blipFill>
        <p:spPr>
          <a:xfrm>
            <a:off x="5189081" y="2383171"/>
            <a:ext cx="1816160" cy="1075710"/>
          </a:xfrm>
          <a:prstGeom prst="rect">
            <a:avLst/>
          </a:prstGeom>
        </p:spPr>
      </p:pic>
      <p:pic>
        <p:nvPicPr>
          <p:cNvPr id="17" name="Picture 16"/>
          <p:cNvPicPr>
            <a:picLocks noChangeAspect="1"/>
          </p:cNvPicPr>
          <p:nvPr/>
        </p:nvPicPr>
        <p:blipFill>
          <a:blip r:embed="rId11"/>
          <a:stretch>
            <a:fillRect/>
          </a:stretch>
        </p:blipFill>
        <p:spPr>
          <a:xfrm>
            <a:off x="5156477" y="4250723"/>
            <a:ext cx="1881367" cy="1075710"/>
          </a:xfrm>
          <a:prstGeom prst="rect">
            <a:avLst/>
          </a:prstGeom>
        </p:spPr>
      </p:pic>
      <p:cxnSp>
        <p:nvCxnSpPr>
          <p:cNvPr id="10" name="Straight Arrow Connector 21"/>
          <p:cNvCxnSpPr>
            <a:stCxn id="29" idx="3"/>
          </p:cNvCxnSpPr>
          <p:nvPr/>
        </p:nvCxnSpPr>
        <p:spPr>
          <a:xfrm flipV="1">
            <a:off x="2967208" y="2775731"/>
            <a:ext cx="1949241" cy="1026780"/>
          </a:xfrm>
          <a:prstGeom prst="straightConnector1">
            <a:avLst/>
          </a:prstGeom>
          <a:ln w="38100">
            <a:solidFill>
              <a:schemeClr val="accent4"/>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chemeClr val="accent4"/>
            </a:solidFill>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08415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500"/>
                            </p:stCondLst>
                            <p:childTnLst>
                              <p:par>
                                <p:cTn id="21" presetID="22" presetClass="entr" presetSubtype="8" fill="hold" grpId="0"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1250"/>
                                        <p:tgtEl>
                                          <p:spTgt spid="8"/>
                                        </p:tgtEl>
                                      </p:cBhvr>
                                    </p:animEffect>
                                  </p:childTnLst>
                                </p:cTn>
                              </p:par>
                            </p:childTnLst>
                          </p:cTn>
                        </p:par>
                        <p:par>
                          <p:cTn id="24" fill="hold">
                            <p:stCondLst>
                              <p:cond delay="2250"/>
                            </p:stCondLst>
                            <p:childTnLst>
                              <p:par>
                                <p:cTn id="25" presetID="10" presetClass="entr" presetSubtype="0" fill="hold" grpId="0" nodeType="afterEffect">
                                  <p:stCondLst>
                                    <p:cond delay="1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79" y="194477"/>
            <a:ext cx="11655840" cy="899665"/>
          </a:xfrm>
        </p:spPr>
        <p:txBody>
          <a:bodyPr/>
          <a:lstStyle/>
          <a:p>
            <a:r>
              <a:rPr lang="en-US" dirty="0"/>
              <a:t>Monolith and </a:t>
            </a:r>
            <a:r>
              <a:rPr lang="en-US" dirty="0" err="1"/>
              <a:t>Microservices</a:t>
            </a:r>
            <a:endParaRPr lang="en-US" dirty="0"/>
          </a:p>
        </p:txBody>
      </p:sp>
      <p:sp>
        <p:nvSpPr>
          <p:cNvPr id="4" name="Text Placeholder 3"/>
          <p:cNvSpPr>
            <a:spLocks noGrp="1"/>
          </p:cNvSpPr>
          <p:nvPr>
            <p:ph type="body" sz="quarter" idx="13"/>
          </p:nvPr>
        </p:nvSpPr>
        <p:spPr>
          <a:xfrm>
            <a:off x="492457" y="837761"/>
            <a:ext cx="11201400" cy="512762"/>
          </a:xfrm>
        </p:spPr>
        <p:txBody>
          <a:bodyPr/>
          <a:lstStyle/>
          <a:p>
            <a:r>
              <a:rPr lang="en-US" dirty="0"/>
              <a:t>Evolution of an application</a:t>
            </a:r>
          </a:p>
        </p:txBody>
      </p:sp>
      <p:sp>
        <p:nvSpPr>
          <p:cNvPr id="5" name="Can 4"/>
          <p:cNvSpPr/>
          <p:nvPr/>
        </p:nvSpPr>
        <p:spPr>
          <a:xfrm>
            <a:off x="1731982" y="4313817"/>
            <a:ext cx="1645920" cy="1216152"/>
          </a:xfrm>
          <a:prstGeom prst="can">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6" name="Rectangle 5"/>
          <p:cNvSpPr/>
          <p:nvPr/>
        </p:nvSpPr>
        <p:spPr>
          <a:xfrm>
            <a:off x="968189" y="1990165"/>
            <a:ext cx="3269982" cy="1710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7" name="Rectangle 6"/>
          <p:cNvSpPr/>
          <p:nvPr/>
        </p:nvSpPr>
        <p:spPr>
          <a:xfrm>
            <a:off x="1045542"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8" name="Rectangle 7"/>
          <p:cNvSpPr/>
          <p:nvPr/>
        </p:nvSpPr>
        <p:spPr>
          <a:xfrm>
            <a:off x="2129161"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9" name="Rectangle 8"/>
          <p:cNvSpPr/>
          <p:nvPr/>
        </p:nvSpPr>
        <p:spPr>
          <a:xfrm>
            <a:off x="3212780"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0" name="Rectangle 9"/>
          <p:cNvSpPr/>
          <p:nvPr/>
        </p:nvSpPr>
        <p:spPr>
          <a:xfrm>
            <a:off x="1941159" y="4921893"/>
            <a:ext cx="356113" cy="3177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1" name="Rectangle 10"/>
          <p:cNvSpPr/>
          <p:nvPr/>
        </p:nvSpPr>
        <p:spPr>
          <a:xfrm>
            <a:off x="2425123" y="4921893"/>
            <a:ext cx="356113" cy="317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2" name="Rectangle 11"/>
          <p:cNvSpPr/>
          <p:nvPr/>
        </p:nvSpPr>
        <p:spPr>
          <a:xfrm>
            <a:off x="2909087" y="4921893"/>
            <a:ext cx="356113" cy="317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3" name="TextBox 12"/>
          <p:cNvSpPr txBox="1"/>
          <p:nvPr/>
        </p:nvSpPr>
        <p:spPr>
          <a:xfrm>
            <a:off x="1935183" y="1988460"/>
            <a:ext cx="1342034" cy="341632"/>
          </a:xfrm>
          <a:prstGeom prst="rect">
            <a:avLst/>
          </a:prstGeom>
          <a:noFill/>
        </p:spPr>
        <p:txBody>
          <a:bodyPr wrap="none" rtlCol="0">
            <a:spAutoFit/>
          </a:bodyPr>
          <a:lstStyle/>
          <a:p>
            <a:pPr>
              <a:lnSpc>
                <a:spcPct val="90000"/>
              </a:lnSpc>
            </a:pPr>
            <a:r>
              <a:rPr lang="en-US" dirty="0"/>
              <a:t>Application</a:t>
            </a:r>
          </a:p>
        </p:txBody>
      </p:sp>
      <p:sp>
        <p:nvSpPr>
          <p:cNvPr id="14" name="TextBox 13"/>
          <p:cNvSpPr txBox="1"/>
          <p:nvPr/>
        </p:nvSpPr>
        <p:spPr>
          <a:xfrm>
            <a:off x="1047982"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15" name="TextBox 14"/>
          <p:cNvSpPr txBox="1"/>
          <p:nvPr/>
        </p:nvSpPr>
        <p:spPr>
          <a:xfrm>
            <a:off x="2114782"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16" name="TextBox 15"/>
          <p:cNvSpPr txBox="1"/>
          <p:nvPr/>
        </p:nvSpPr>
        <p:spPr>
          <a:xfrm>
            <a:off x="3174325"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cxnSp>
        <p:nvCxnSpPr>
          <p:cNvPr id="18" name="Straight Arrow Connector 17"/>
          <p:cNvCxnSpPr>
            <a:stCxn id="6" idx="2"/>
          </p:cNvCxnSpPr>
          <p:nvPr/>
        </p:nvCxnSpPr>
        <p:spPr>
          <a:xfrm flipH="1">
            <a:off x="2603179" y="3700631"/>
            <a:ext cx="1" cy="613186"/>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52343" y="1939367"/>
            <a:ext cx="3875314" cy="353254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1" name="Rectangle 20"/>
          <p:cNvSpPr/>
          <p:nvPr/>
        </p:nvSpPr>
        <p:spPr>
          <a:xfrm>
            <a:off x="7319687"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2" name="TextBox 21"/>
          <p:cNvSpPr txBox="1"/>
          <p:nvPr/>
        </p:nvSpPr>
        <p:spPr>
          <a:xfrm>
            <a:off x="7322127"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23" name="Rectangle 22"/>
          <p:cNvSpPr/>
          <p:nvPr/>
        </p:nvSpPr>
        <p:spPr>
          <a:xfrm>
            <a:off x="8483302"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4" name="Rectangle 23"/>
          <p:cNvSpPr/>
          <p:nvPr/>
        </p:nvSpPr>
        <p:spPr>
          <a:xfrm>
            <a:off x="9566921"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5" name="TextBox 24"/>
          <p:cNvSpPr txBox="1"/>
          <p:nvPr/>
        </p:nvSpPr>
        <p:spPr>
          <a:xfrm>
            <a:off x="8468923"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26" name="TextBox 25"/>
          <p:cNvSpPr txBox="1"/>
          <p:nvPr/>
        </p:nvSpPr>
        <p:spPr>
          <a:xfrm>
            <a:off x="9528466"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sp>
        <p:nvSpPr>
          <p:cNvPr id="27" name="TextBox 26"/>
          <p:cNvSpPr txBox="1"/>
          <p:nvPr/>
        </p:nvSpPr>
        <p:spPr>
          <a:xfrm>
            <a:off x="8314215" y="1995720"/>
            <a:ext cx="1342034" cy="341632"/>
          </a:xfrm>
          <a:prstGeom prst="rect">
            <a:avLst/>
          </a:prstGeom>
          <a:noFill/>
        </p:spPr>
        <p:txBody>
          <a:bodyPr wrap="none" rtlCol="0">
            <a:spAutoFit/>
          </a:bodyPr>
          <a:lstStyle/>
          <a:p>
            <a:pPr>
              <a:lnSpc>
                <a:spcPct val="90000"/>
              </a:lnSpc>
            </a:pPr>
            <a:r>
              <a:rPr lang="en-US" dirty="0"/>
              <a:t>Application</a:t>
            </a:r>
          </a:p>
        </p:txBody>
      </p:sp>
      <p:sp>
        <p:nvSpPr>
          <p:cNvPr id="28" name="Can 27"/>
          <p:cNvSpPr/>
          <p:nvPr/>
        </p:nvSpPr>
        <p:spPr>
          <a:xfrm>
            <a:off x="7319687" y="4313817"/>
            <a:ext cx="962254" cy="766958"/>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9" name="Can 28"/>
          <p:cNvSpPr/>
          <p:nvPr/>
        </p:nvSpPr>
        <p:spPr>
          <a:xfrm>
            <a:off x="8448982" y="4313817"/>
            <a:ext cx="962254" cy="766958"/>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0" name="Can 29"/>
          <p:cNvSpPr/>
          <p:nvPr/>
        </p:nvSpPr>
        <p:spPr>
          <a:xfrm>
            <a:off x="9566921" y="4313817"/>
            <a:ext cx="962254" cy="76695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cxnSp>
        <p:nvCxnSpPr>
          <p:cNvPr id="31" name="Straight Arrow Connector 30"/>
          <p:cNvCxnSpPr/>
          <p:nvPr/>
        </p:nvCxnSpPr>
        <p:spPr>
          <a:xfrm flipH="1">
            <a:off x="7784143" y="3530272"/>
            <a:ext cx="1" cy="613186"/>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938858" y="3521908"/>
            <a:ext cx="1" cy="613186"/>
          </a:xfrm>
          <a:prstGeom prst="straightConnector1">
            <a:avLst/>
          </a:prstGeom>
          <a:ln w="127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0031378" y="3530272"/>
            <a:ext cx="1" cy="613186"/>
          </a:xfrm>
          <a:prstGeom prst="straightConnector1">
            <a:avLst/>
          </a:prstGeom>
          <a:ln w="127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702629" y="3530272"/>
            <a:ext cx="1988457" cy="2982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5" name="TextBox 34"/>
          <p:cNvSpPr txBox="1"/>
          <p:nvPr/>
        </p:nvSpPr>
        <p:spPr>
          <a:xfrm>
            <a:off x="5036457" y="3225248"/>
            <a:ext cx="1056700" cy="341632"/>
          </a:xfrm>
          <a:prstGeom prst="rect">
            <a:avLst/>
          </a:prstGeom>
          <a:noFill/>
        </p:spPr>
        <p:txBody>
          <a:bodyPr wrap="none" rtlCol="0">
            <a:spAutoFit/>
          </a:bodyPr>
          <a:lstStyle/>
          <a:p>
            <a:pPr>
              <a:lnSpc>
                <a:spcPct val="90000"/>
              </a:lnSpc>
            </a:pPr>
            <a:r>
              <a:rPr lang="en-US" dirty="0"/>
              <a:t>Refactor</a:t>
            </a:r>
          </a:p>
        </p:txBody>
      </p:sp>
      <p:sp>
        <p:nvSpPr>
          <p:cNvPr id="36" name="TextBox 35"/>
          <p:cNvSpPr txBox="1"/>
          <p:nvPr/>
        </p:nvSpPr>
        <p:spPr>
          <a:xfrm>
            <a:off x="4325255" y="3925748"/>
            <a:ext cx="2561920" cy="1089529"/>
          </a:xfrm>
          <a:prstGeom prst="rect">
            <a:avLst/>
          </a:prstGeom>
          <a:noFill/>
        </p:spPr>
        <p:txBody>
          <a:bodyPr wrap="none" rtlCol="0">
            <a:spAutoFit/>
          </a:bodyPr>
          <a:lstStyle/>
          <a:p>
            <a:pPr marL="285750" indent="-285750">
              <a:lnSpc>
                <a:spcPct val="90000"/>
              </a:lnSpc>
              <a:buFont typeface="Arial" charset="0"/>
              <a:buChar char="•"/>
            </a:pPr>
            <a:r>
              <a:rPr lang="en-US" dirty="0"/>
              <a:t>Update frequency</a:t>
            </a:r>
          </a:p>
          <a:p>
            <a:pPr marL="285750" indent="-285750">
              <a:lnSpc>
                <a:spcPct val="90000"/>
              </a:lnSpc>
              <a:buFont typeface="Arial" charset="0"/>
              <a:buChar char="•"/>
            </a:pPr>
            <a:r>
              <a:rPr lang="en-US" dirty="0"/>
              <a:t>Different scale </a:t>
            </a:r>
            <a:r>
              <a:rPr lang="en-US" dirty="0" err="1"/>
              <a:t>reqs</a:t>
            </a:r>
            <a:endParaRPr lang="en-US" dirty="0"/>
          </a:p>
          <a:p>
            <a:pPr marL="285750" indent="-285750">
              <a:lnSpc>
                <a:spcPct val="90000"/>
              </a:lnSpc>
              <a:buFont typeface="Arial" charset="0"/>
              <a:buChar char="•"/>
            </a:pPr>
            <a:r>
              <a:rPr lang="en-US" dirty="0"/>
              <a:t>Different technology</a:t>
            </a:r>
          </a:p>
          <a:p>
            <a:pPr marL="285750" indent="-285750">
              <a:lnSpc>
                <a:spcPct val="90000"/>
              </a:lnSpc>
              <a:buFont typeface="Arial" charset="0"/>
              <a:buChar char="•"/>
            </a:pPr>
            <a:r>
              <a:rPr lang="en-US" dirty="0"/>
              <a:t>Size, etc.</a:t>
            </a:r>
          </a:p>
        </p:txBody>
      </p:sp>
    </p:spTree>
    <p:extLst>
      <p:ext uri="{BB962C8B-B14F-4D97-AF65-F5344CB8AC3E}">
        <p14:creationId xmlns:p14="http://schemas.microsoft.com/office/powerpoint/2010/main" val="4776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p:bldP spid="26" grpId="0"/>
      <p:bldP spid="27" grpId="0"/>
      <p:bldP spid="28" grpId="0" animBg="1"/>
      <p:bldP spid="29" grpId="0" animBg="1"/>
      <p:bldP spid="30" grpId="0" animBg="1"/>
      <p:bldP spid="34" grpId="0" animBg="1"/>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ext uri="{D42A27DB-BD31-4B8C-83A1-F6EECF244321}">
                <p14:modId xmlns:p14="http://schemas.microsoft.com/office/powerpoint/2010/main" val="2234797652"/>
              </p:ext>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51069"/>
            <a:ext cx="11653523" cy="4795159"/>
          </a:xfrm>
          <a:prstGeom prst="rect">
            <a:avLst/>
          </a:prstGeom>
        </p:spPr>
        <p:txBody>
          <a:bodyPr/>
          <a:lstStyle/>
          <a:p>
            <a:r>
              <a:rPr lang="en-US" sz="3600" dirty="0"/>
              <a:t>More services means more network communication</a:t>
            </a:r>
          </a:p>
          <a:p>
            <a:pPr lvl="1"/>
            <a:r>
              <a:rPr lang="en-US" sz="2000" dirty="0"/>
              <a:t>Decreases overall performance due to network hops &amp; (de)serialization</a:t>
            </a:r>
          </a:p>
          <a:p>
            <a:pPr lvl="1"/>
            <a:r>
              <a:rPr lang="en-US" sz="2000" dirty="0"/>
              <a:t>Requires more failure (timeout) recovery code</a:t>
            </a:r>
          </a:p>
          <a:p>
            <a:r>
              <a:rPr lang="en-US" sz="3600" dirty="0"/>
              <a:t>Hard to test in isolation without dependent services</a:t>
            </a:r>
          </a:p>
          <a:p>
            <a:r>
              <a:rPr lang="en-US" sz="3600" dirty="0"/>
              <a:t>Hard to debug/monitor across services</a:t>
            </a:r>
          </a:p>
          <a:p>
            <a:r>
              <a:rPr lang="en-US" sz="3600" dirty="0"/>
              <a:t>New service versions must support old &amp; new API contracts simultaneously because client services don’t upgrade at the same time</a:t>
            </a:r>
          </a:p>
          <a:p>
            <a:r>
              <a:rPr lang="en-US" sz="3600" dirty="0" err="1"/>
              <a:t>Devops</a:t>
            </a:r>
            <a:r>
              <a:rPr lang="en-US" sz="3600" dirty="0"/>
              <a:t> persona trade short-term pain for long-term gain</a:t>
            </a:r>
          </a:p>
        </p:txBody>
      </p:sp>
      <p:sp>
        <p:nvSpPr>
          <p:cNvPr id="3" name="Title 2"/>
          <p:cNvSpPr>
            <a:spLocks noGrp="1"/>
          </p:cNvSpPr>
          <p:nvPr>
            <p:ph type="title"/>
          </p:nvPr>
        </p:nvSpPr>
        <p:spPr>
          <a:xfrm>
            <a:off x="495300" y="457200"/>
            <a:ext cx="11201400" cy="615553"/>
          </a:xfrm>
        </p:spPr>
        <p:txBody>
          <a:bodyPr/>
          <a:lstStyle/>
          <a:p>
            <a:r>
              <a:rPr lang="en-US" dirty="0"/>
              <a:t>What’s the downside?</a:t>
            </a:r>
          </a:p>
        </p:txBody>
      </p:sp>
    </p:spTree>
    <p:extLst>
      <p:ext uri="{BB962C8B-B14F-4D97-AF65-F5344CB8AC3E}">
        <p14:creationId xmlns:p14="http://schemas.microsoft.com/office/powerpoint/2010/main" val="13768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7651"/>
            <a:ext cx="11377967" cy="1231106"/>
          </a:xfrm>
        </p:spPr>
        <p:txBody>
          <a:bodyPr/>
          <a:lstStyle/>
          <a:p>
            <a:r>
              <a:rPr lang="en-US" dirty="0"/>
              <a:t>Sample </a:t>
            </a:r>
            <a:r>
              <a:rPr lang="en-US" dirty="0" err="1"/>
              <a:t>microservices</a:t>
            </a:r>
            <a:r>
              <a:rPr lang="en-US" dirty="0"/>
              <a:t> application dev-ops flow using containers</a:t>
            </a:r>
          </a:p>
        </p:txBody>
      </p:sp>
      <p:sp>
        <p:nvSpPr>
          <p:cNvPr id="3" name="Rectangle 2"/>
          <p:cNvSpPr>
            <a:spLocks noChangeArrowheads="1"/>
          </p:cNvSpPr>
          <p:nvPr/>
        </p:nvSpPr>
        <p:spPr bwMode="auto">
          <a:xfrm>
            <a:off x="493345" y="956250"/>
            <a:ext cx="28426944"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89642" tIns="44821" rIns="89642" bIns="44821" numCol="1" anchor="ctr" anchorCtr="0" compatLnSpc="1">
            <a:prstTxWarp prst="textNoShape">
              <a:avLst/>
            </a:prstTxWarp>
            <a:spAutoFit/>
          </a:bodyPr>
          <a:lstStyle/>
          <a:p>
            <a:endParaRPr lang="en-US" sz="1765"/>
          </a:p>
        </p:txBody>
      </p:sp>
      <p:sp>
        <p:nvSpPr>
          <p:cNvPr id="4" name="Rectangle 3"/>
          <p:cNvSpPr/>
          <p:nvPr/>
        </p:nvSpPr>
        <p:spPr bwMode="auto">
          <a:xfrm>
            <a:off x="452725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9361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85997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38118"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S1-Dev</a:t>
            </a:r>
          </a:p>
        </p:txBody>
      </p:sp>
      <p:sp>
        <p:nvSpPr>
          <p:cNvPr id="12" name="Rectangle 11"/>
          <p:cNvSpPr/>
          <p:nvPr/>
        </p:nvSpPr>
        <p:spPr bwMode="auto">
          <a:xfrm>
            <a:off x="7141829"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S1-QA</a:t>
            </a:r>
          </a:p>
        </p:txBody>
      </p:sp>
      <p:sp>
        <p:nvSpPr>
          <p:cNvPr id="13" name="Rectangle 12"/>
          <p:cNvSpPr/>
          <p:nvPr/>
        </p:nvSpPr>
        <p:spPr bwMode="auto">
          <a:xfrm>
            <a:off x="9308188" y="2626109"/>
            <a:ext cx="1223547"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S1-Prod</a:t>
            </a:r>
          </a:p>
        </p:txBody>
      </p:sp>
      <p:sp>
        <p:nvSpPr>
          <p:cNvPr id="14" name="Rectangle 13"/>
          <p:cNvSpPr/>
          <p:nvPr/>
        </p:nvSpPr>
        <p:spPr bwMode="auto">
          <a:xfrm>
            <a:off x="4950049"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S2-Dev</a:t>
            </a:r>
          </a:p>
        </p:txBody>
      </p:sp>
      <p:sp>
        <p:nvSpPr>
          <p:cNvPr id="15" name="Rectangle 14"/>
          <p:cNvSpPr/>
          <p:nvPr/>
        </p:nvSpPr>
        <p:spPr bwMode="auto">
          <a:xfrm>
            <a:off x="7153760"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S2-QA</a:t>
            </a:r>
          </a:p>
        </p:txBody>
      </p:sp>
      <p:sp>
        <p:nvSpPr>
          <p:cNvPr id="16" name="Rectangle 15"/>
          <p:cNvSpPr/>
          <p:nvPr/>
        </p:nvSpPr>
        <p:spPr bwMode="auto">
          <a:xfrm>
            <a:off x="9320120" y="3535163"/>
            <a:ext cx="1211615"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S2-Prod</a:t>
            </a:r>
          </a:p>
        </p:txBody>
      </p:sp>
      <p:sp>
        <p:nvSpPr>
          <p:cNvPr id="17" name="Rectangle 16"/>
          <p:cNvSpPr/>
          <p:nvPr/>
        </p:nvSpPr>
        <p:spPr bwMode="auto">
          <a:xfrm>
            <a:off x="4950049"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S3-Dev</a:t>
            </a:r>
          </a:p>
        </p:txBody>
      </p:sp>
      <p:sp>
        <p:nvSpPr>
          <p:cNvPr id="18" name="Rectangle 17"/>
          <p:cNvSpPr/>
          <p:nvPr/>
        </p:nvSpPr>
        <p:spPr bwMode="auto">
          <a:xfrm>
            <a:off x="7153760"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S3-QA</a:t>
            </a:r>
          </a:p>
        </p:txBody>
      </p:sp>
      <p:sp>
        <p:nvSpPr>
          <p:cNvPr id="19" name="Rectangle 18"/>
          <p:cNvSpPr/>
          <p:nvPr/>
        </p:nvSpPr>
        <p:spPr bwMode="auto">
          <a:xfrm>
            <a:off x="9320120" y="4444218"/>
            <a:ext cx="1211615"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S3-Prod</a:t>
            </a:r>
          </a:p>
        </p:txBody>
      </p:sp>
      <p:sp>
        <p:nvSpPr>
          <p:cNvPr id="10" name="TextBox 9"/>
          <p:cNvSpPr txBox="1"/>
          <p:nvPr/>
        </p:nvSpPr>
        <p:spPr>
          <a:xfrm>
            <a:off x="194537" y="2542454"/>
            <a:ext cx="1459539" cy="615522"/>
          </a:xfrm>
          <a:prstGeom prst="rect">
            <a:avLst/>
          </a:prstGeom>
          <a:solidFill>
            <a:schemeClr val="accent4"/>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/s1</a:t>
            </a:r>
          </a:p>
        </p:txBody>
      </p:sp>
      <p:sp>
        <p:nvSpPr>
          <p:cNvPr id="22" name="TextBox 21"/>
          <p:cNvSpPr txBox="1"/>
          <p:nvPr/>
        </p:nvSpPr>
        <p:spPr>
          <a:xfrm>
            <a:off x="194537" y="3451508"/>
            <a:ext cx="1459539" cy="615522"/>
          </a:xfrm>
          <a:prstGeom prst="rect">
            <a:avLst/>
          </a:prstGeom>
          <a:solidFill>
            <a:schemeClr val="accent2">
              <a:lumMod val="40000"/>
              <a:lumOff val="6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/s2</a:t>
            </a:r>
          </a:p>
        </p:txBody>
      </p:sp>
      <p:sp>
        <p:nvSpPr>
          <p:cNvPr id="23" name="TextBox 22"/>
          <p:cNvSpPr txBox="1"/>
          <p:nvPr/>
        </p:nvSpPr>
        <p:spPr>
          <a:xfrm>
            <a:off x="189867" y="4360563"/>
            <a:ext cx="1459539" cy="615522"/>
          </a:xfrm>
          <a:prstGeom prst="rect">
            <a:avLst/>
          </a:prstGeom>
          <a:solidFill>
            <a:schemeClr val="accent6">
              <a:lumMod val="9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/s3</a:t>
            </a:r>
          </a:p>
        </p:txBody>
      </p:sp>
      <p:sp>
        <p:nvSpPr>
          <p:cNvPr id="21" name="Rectangle 20"/>
          <p:cNvSpPr/>
          <p:nvPr/>
        </p:nvSpPr>
        <p:spPr bwMode="auto">
          <a:xfrm rot="18847317">
            <a:off x="1920348" y="2598755"/>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8847317">
            <a:off x="1920348" y="3507807"/>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18847317">
            <a:off x="1920348" y="4416513"/>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10-Point Star 23"/>
          <p:cNvSpPr/>
          <p:nvPr/>
        </p:nvSpPr>
        <p:spPr bwMode="auto">
          <a:xfrm>
            <a:off x="3043167" y="2637158"/>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10-Point Star 27"/>
          <p:cNvSpPr/>
          <p:nvPr/>
        </p:nvSpPr>
        <p:spPr bwMode="auto">
          <a:xfrm>
            <a:off x="2883812" y="2414085"/>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10-Point Star 28"/>
          <p:cNvSpPr/>
          <p:nvPr/>
        </p:nvSpPr>
        <p:spPr bwMode="auto">
          <a:xfrm>
            <a:off x="3043167" y="360431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10-Point Star 29"/>
          <p:cNvSpPr/>
          <p:nvPr/>
        </p:nvSpPr>
        <p:spPr bwMode="auto">
          <a:xfrm>
            <a:off x="2883812" y="338124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10-Point Star 30"/>
          <p:cNvSpPr/>
          <p:nvPr/>
        </p:nvSpPr>
        <p:spPr bwMode="auto">
          <a:xfrm>
            <a:off x="3043167" y="451285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10-Point Star 31"/>
          <p:cNvSpPr/>
          <p:nvPr/>
        </p:nvSpPr>
        <p:spPr bwMode="auto">
          <a:xfrm>
            <a:off x="2883812" y="428978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agnetic Disk 26"/>
          <p:cNvSpPr/>
          <p:nvPr/>
        </p:nvSpPr>
        <p:spPr bwMode="auto">
          <a:xfrm>
            <a:off x="3332024" y="1208894"/>
            <a:ext cx="1002221" cy="726065"/>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chemeClr val="tx1"/>
                </a:solidFill>
                <a:ea typeface="Segoe UI" pitchFamily="34" charset="0"/>
                <a:cs typeface="Segoe UI" pitchFamily="34" charset="0"/>
              </a:rPr>
              <a:t>Docker registry</a:t>
            </a:r>
          </a:p>
        </p:txBody>
      </p:sp>
      <p:cxnSp>
        <p:nvCxnSpPr>
          <p:cNvPr id="34" name="Straight Arrow Connector 33"/>
          <p:cNvCxnSpPr/>
          <p:nvPr/>
        </p:nvCxnSpPr>
        <p:spPr>
          <a:xfrm flipV="1">
            <a:off x="3854938" y="1934959"/>
            <a:ext cx="0" cy="27721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85003"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85003"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85003"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30832"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630832"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30832"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34245" y="1452403"/>
            <a:ext cx="549685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2368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9004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1103"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40672" y="5776643"/>
            <a:ext cx="1390124" cy="341632"/>
          </a:xfrm>
          <a:prstGeom prst="rect">
            <a:avLst/>
          </a:prstGeom>
          <a:noFill/>
        </p:spPr>
        <p:txBody>
          <a:bodyPr wrap="none" rtlCol="0">
            <a:spAutoFit/>
          </a:bodyPr>
          <a:lstStyle/>
          <a:p>
            <a:pPr>
              <a:lnSpc>
                <a:spcPct val="90000"/>
              </a:lnSpc>
            </a:pPr>
            <a:r>
              <a:rPr lang="en-US" dirty="0"/>
              <a:t>Dev Cluster</a:t>
            </a:r>
          </a:p>
        </p:txBody>
      </p:sp>
      <p:sp>
        <p:nvSpPr>
          <p:cNvPr id="44" name="TextBox 43"/>
          <p:cNvSpPr txBox="1"/>
          <p:nvPr/>
        </p:nvSpPr>
        <p:spPr>
          <a:xfrm>
            <a:off x="7018963" y="5776643"/>
            <a:ext cx="1300484" cy="341632"/>
          </a:xfrm>
          <a:prstGeom prst="rect">
            <a:avLst/>
          </a:prstGeom>
          <a:noFill/>
        </p:spPr>
        <p:txBody>
          <a:bodyPr wrap="none" rtlCol="0">
            <a:spAutoFit/>
          </a:bodyPr>
          <a:lstStyle/>
          <a:p>
            <a:pPr>
              <a:lnSpc>
                <a:spcPct val="90000"/>
              </a:lnSpc>
            </a:pPr>
            <a:r>
              <a:rPr lang="en-US" dirty="0"/>
              <a:t>QA Cluster</a:t>
            </a:r>
          </a:p>
        </p:txBody>
      </p:sp>
      <p:sp>
        <p:nvSpPr>
          <p:cNvPr id="45" name="TextBox 44"/>
          <p:cNvSpPr txBox="1"/>
          <p:nvPr/>
        </p:nvSpPr>
        <p:spPr>
          <a:xfrm>
            <a:off x="9173029" y="5776643"/>
            <a:ext cx="1474900" cy="341632"/>
          </a:xfrm>
          <a:prstGeom prst="rect">
            <a:avLst/>
          </a:prstGeom>
          <a:noFill/>
        </p:spPr>
        <p:txBody>
          <a:bodyPr wrap="square" rtlCol="0">
            <a:spAutoFit/>
          </a:bodyPr>
          <a:lstStyle/>
          <a:p>
            <a:pPr>
              <a:lnSpc>
                <a:spcPct val="90000"/>
              </a:lnSpc>
            </a:pPr>
            <a:r>
              <a:rPr lang="en-US"/>
              <a:t>Prod </a:t>
            </a:r>
            <a:r>
              <a:rPr lang="en-US" dirty="0"/>
              <a:t>Cluster</a:t>
            </a:r>
          </a:p>
        </p:txBody>
      </p:sp>
      <p:sp>
        <p:nvSpPr>
          <p:cNvPr id="11" name="Rectangle 10"/>
          <p:cNvSpPr/>
          <p:nvPr/>
        </p:nvSpPr>
        <p:spPr>
          <a:xfrm>
            <a:off x="4044364" y="4020702"/>
            <a:ext cx="7315459" cy="160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solidFill>
                  <a:schemeClr val="bg1"/>
                </a:solidFill>
              </a:rPr>
              <a:t>Key points:</a:t>
            </a:r>
          </a:p>
          <a:p>
            <a:pPr marL="285750" indent="-285750">
              <a:lnSpc>
                <a:spcPct val="90000"/>
              </a:lnSpc>
              <a:buFont typeface="Arial" charset="0"/>
              <a:buChar char="•"/>
            </a:pPr>
            <a:r>
              <a:rPr lang="en-US" dirty="0">
                <a:solidFill>
                  <a:schemeClr val="bg1"/>
                </a:solidFill>
              </a:rPr>
              <a:t>Each service has its own repo</a:t>
            </a:r>
          </a:p>
          <a:p>
            <a:pPr marL="285750" indent="-285750">
              <a:lnSpc>
                <a:spcPct val="90000"/>
              </a:lnSpc>
              <a:buFont typeface="Arial" charset="0"/>
              <a:buChar char="•"/>
            </a:pPr>
            <a:r>
              <a:rPr lang="en-US" dirty="0">
                <a:solidFill>
                  <a:schemeClr val="bg1"/>
                </a:solidFill>
              </a:rPr>
              <a:t>Each service has its own CI/CD pipeline</a:t>
            </a:r>
          </a:p>
          <a:p>
            <a:pPr marL="285750" indent="-285750">
              <a:lnSpc>
                <a:spcPct val="90000"/>
              </a:lnSpc>
              <a:buFont typeface="Arial" charset="0"/>
              <a:buChar char="•"/>
            </a:pPr>
            <a:r>
              <a:rPr lang="en-US" dirty="0">
                <a:solidFill>
                  <a:schemeClr val="bg1"/>
                </a:solidFill>
              </a:rPr>
              <a:t>Staged environments can be used but don’t have to (Testing in production)</a:t>
            </a:r>
          </a:p>
        </p:txBody>
      </p:sp>
    </p:spTree>
    <p:extLst>
      <p:ext uri="{BB962C8B-B14F-4D97-AF65-F5344CB8AC3E}">
        <p14:creationId xmlns:p14="http://schemas.microsoft.com/office/powerpoint/2010/main" val="31308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Datacenter inflection points</a:t>
            </a:r>
          </a:p>
        </p:txBody>
      </p:sp>
      <p:sp>
        <p:nvSpPr>
          <p:cNvPr id="4" name="Rectangle 3"/>
          <p:cNvSpPr/>
          <p:nvPr/>
        </p:nvSpPr>
        <p:spPr bwMode="auto">
          <a:xfrm>
            <a:off x="120825" y="5525840"/>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20825" y="4530344"/>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20825" y="3534848"/>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5209" y="2539352"/>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20824" y="1543855"/>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 DevOps</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66774" y="3344876"/>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8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274277" y="4400127"/>
            <a:ext cx="1829114" cy="2411383"/>
          </a:xfrm>
          <a:prstGeom prst="rect">
            <a:avLst/>
          </a:prstGeom>
        </p:spPr>
      </p:pic>
      <p:sp>
        <p:nvSpPr>
          <p:cNvPr id="20" name="Freeform 19"/>
          <p:cNvSpPr>
            <a:spLocks noChangeAspect="1" noEditPoints="1"/>
          </p:cNvSpPr>
          <p:nvPr/>
        </p:nvSpPr>
        <p:spPr bwMode="auto">
          <a:xfrm>
            <a:off x="1186850" y="2534503"/>
            <a:ext cx="2169481" cy="1795739"/>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 name="Title 1"/>
          <p:cNvSpPr>
            <a:spLocks noGrp="1"/>
          </p:cNvSpPr>
          <p:nvPr>
            <p:ph type="title"/>
          </p:nvPr>
        </p:nvSpPr>
        <p:spPr>
          <a:xfrm>
            <a:off x="268928" y="307005"/>
            <a:ext cx="11820357" cy="880935"/>
          </a:xfrm>
        </p:spPr>
        <p:txBody>
          <a:bodyPr/>
          <a:lstStyle/>
          <a:p>
            <a:r>
              <a:rPr lang="en-US" spc="0" dirty="0">
                <a:solidFill>
                  <a:schemeClr val="tx1"/>
                </a:solidFill>
              </a:rPr>
              <a:t>Dev/Ops</a:t>
            </a:r>
            <a:r>
              <a:rPr lang="en-US" spc="0">
                <a:solidFill>
                  <a:schemeClr val="tx1"/>
                </a:solidFill>
              </a:rPr>
              <a:t> Process with Containers</a:t>
            </a:r>
            <a:endParaRPr lang="en-US" spc="0" dirty="0">
              <a:solidFill>
                <a:schemeClr val="tx1"/>
              </a:solidFill>
            </a:endParaRPr>
          </a:p>
        </p:txBody>
      </p:sp>
      <p:sp>
        <p:nvSpPr>
          <p:cNvPr id="5" name="Freeform 5"/>
          <p:cNvSpPr>
            <a:spLocks/>
          </p:cNvSpPr>
          <p:nvPr/>
        </p:nvSpPr>
        <p:spPr bwMode="auto">
          <a:xfrm>
            <a:off x="2817552" y="4200303"/>
            <a:ext cx="267524" cy="129939"/>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 name="Freeform 6"/>
          <p:cNvSpPr>
            <a:spLocks/>
          </p:cNvSpPr>
          <p:nvPr/>
        </p:nvSpPr>
        <p:spPr bwMode="auto">
          <a:xfrm>
            <a:off x="2324546" y="4202214"/>
            <a:ext cx="569442" cy="72613"/>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Oval 7"/>
          <p:cNvSpPr>
            <a:spLocks noChangeArrowheads="1"/>
          </p:cNvSpPr>
          <p:nvPr/>
        </p:nvSpPr>
        <p:spPr bwMode="auto">
          <a:xfrm>
            <a:off x="1363374" y="3993928"/>
            <a:ext cx="594284" cy="126118"/>
          </a:xfrm>
          <a:prstGeom prst="ellipse">
            <a:avLst/>
          </a:pr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Freeform 8"/>
          <p:cNvSpPr>
            <a:spLocks/>
          </p:cNvSpPr>
          <p:nvPr/>
        </p:nvSpPr>
        <p:spPr bwMode="auto">
          <a:xfrm>
            <a:off x="929603" y="3059508"/>
            <a:ext cx="1436983" cy="99747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 name="Rectangle 9"/>
          <p:cNvSpPr>
            <a:spLocks noChangeArrowheads="1"/>
          </p:cNvSpPr>
          <p:nvPr/>
        </p:nvSpPr>
        <p:spPr bwMode="auto">
          <a:xfrm>
            <a:off x="975464" y="3105369"/>
            <a:ext cx="1347171" cy="76244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0"/>
          <p:cNvSpPr>
            <a:spLocks noChangeArrowheads="1"/>
          </p:cNvSpPr>
          <p:nvPr/>
        </p:nvSpPr>
        <p:spPr bwMode="auto">
          <a:xfrm>
            <a:off x="769089" y="4261451"/>
            <a:ext cx="1780941" cy="66881"/>
          </a:xfrm>
          <a:prstGeom prst="rect">
            <a:avLst/>
          </a:prstGeom>
          <a:solidFill>
            <a:schemeClr val="tx1"/>
          </a:solidFill>
          <a:ln w="19050">
            <a:solidFill>
              <a:schemeClr val="tx1">
                <a:lumMod val="50000"/>
              </a:schemeClr>
            </a:solidFill>
            <a:miter lim="800000"/>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 name="Freeform 11"/>
          <p:cNvSpPr>
            <a:spLocks/>
          </p:cNvSpPr>
          <p:nvPr/>
        </p:nvSpPr>
        <p:spPr bwMode="auto">
          <a:xfrm>
            <a:off x="769089" y="4181194"/>
            <a:ext cx="1780941" cy="80257"/>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26" name="TextBox 825"/>
          <p:cNvSpPr txBox="1"/>
          <p:nvPr/>
        </p:nvSpPr>
        <p:spPr>
          <a:xfrm>
            <a:off x="752382" y="4332142"/>
            <a:ext cx="2790166"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b="1" dirty="0">
                <a:solidFill>
                  <a:srgbClr val="FFFFFF"/>
                </a:solidFill>
              </a:rPr>
              <a:t>Developers</a:t>
            </a:r>
            <a:r>
              <a:rPr lang="en-US" sz="1568" dirty="0">
                <a:solidFill>
                  <a:srgbClr val="FFFFFF"/>
                </a:solidFill>
              </a:rPr>
              <a:t> </a:t>
            </a:r>
            <a:r>
              <a:rPr lang="en-US" sz="1568" dirty="0">
                <a:gradFill>
                  <a:gsLst>
                    <a:gs pos="2917">
                      <a:srgbClr val="FFFFFF"/>
                    </a:gs>
                    <a:gs pos="30000">
                      <a:srgbClr val="FFFFFF"/>
                    </a:gs>
                  </a:gsLst>
                  <a:lin ang="5400000" scaled="0"/>
                </a:gradFill>
              </a:rPr>
              <a:t>build and test apps in containers, using development environment</a:t>
            </a:r>
            <a:br>
              <a:rPr lang="en-US" sz="1568" dirty="0">
                <a:gradFill>
                  <a:gsLst>
                    <a:gs pos="2917">
                      <a:srgbClr val="FFFFFF"/>
                    </a:gs>
                    <a:gs pos="30000">
                      <a:srgbClr val="FFFFFF"/>
                    </a:gs>
                  </a:gsLst>
                  <a:lin ang="5400000" scaled="0"/>
                </a:gradFill>
              </a:rPr>
            </a:br>
            <a:r>
              <a:rPr lang="en-US" sz="1568" dirty="0">
                <a:gradFill>
                  <a:gsLst>
                    <a:gs pos="2917">
                      <a:srgbClr val="FFFFFF"/>
                    </a:gs>
                    <a:gs pos="30000">
                      <a:srgbClr val="FFFFFF"/>
                    </a:gs>
                  </a:gsLst>
                  <a:lin ang="5400000" scaled="0"/>
                </a:gradFill>
              </a:rPr>
              <a:t>i.e. Visual Studio</a:t>
            </a:r>
          </a:p>
        </p:txBody>
      </p:sp>
      <p:sp>
        <p:nvSpPr>
          <p:cNvPr id="565" name="Rectangle 564"/>
          <p:cNvSpPr/>
          <p:nvPr/>
        </p:nvSpPr>
        <p:spPr>
          <a:xfrm>
            <a:off x="8757233" y="4729258"/>
            <a:ext cx="2419850" cy="959489"/>
          </a:xfrm>
          <a:prstGeom prst="rect">
            <a:avLst/>
          </a:prstGeom>
        </p:spPr>
        <p:txBody>
          <a:bodyPr wrap="square">
            <a:spAutoFit/>
          </a:bodyPr>
          <a:lstStyle/>
          <a:p>
            <a:pPr algn="ctr">
              <a:lnSpc>
                <a:spcPct val="90000"/>
              </a:lnSpc>
              <a:spcAft>
                <a:spcPts val="588"/>
              </a:spcAft>
            </a:pPr>
            <a:r>
              <a:rPr lang="en-US" sz="1568" b="1" dirty="0">
                <a:solidFill>
                  <a:srgbClr val="FFFFFF"/>
                </a:solidFill>
              </a:rPr>
              <a:t>Operations</a:t>
            </a:r>
            <a:r>
              <a:rPr lang="en-US" sz="1568" dirty="0">
                <a:solidFill>
                  <a:srgbClr val="FFFFFF"/>
                </a:solidFill>
              </a:rPr>
              <a:t> automates deployment and monitors deployed apps from central repository</a:t>
            </a:r>
          </a:p>
        </p:txBody>
      </p:sp>
      <p:grpSp>
        <p:nvGrpSpPr>
          <p:cNvPr id="27" name="Group 26"/>
          <p:cNvGrpSpPr/>
          <p:nvPr/>
        </p:nvGrpSpPr>
        <p:grpSpPr>
          <a:xfrm>
            <a:off x="3542548" y="4864362"/>
            <a:ext cx="1283517" cy="472337"/>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1</a:t>
              </a:r>
            </a:p>
          </p:txBody>
        </p:sp>
      </p:grpSp>
      <p:grpSp>
        <p:nvGrpSpPr>
          <p:cNvPr id="29" name="Group 28"/>
          <p:cNvGrpSpPr/>
          <p:nvPr/>
        </p:nvGrpSpPr>
        <p:grpSpPr>
          <a:xfrm>
            <a:off x="7143855" y="4814931"/>
            <a:ext cx="1545045" cy="561346"/>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31" name="Group 30"/>
          <p:cNvGrpSpPr/>
          <p:nvPr/>
        </p:nvGrpSpPr>
        <p:grpSpPr>
          <a:xfrm>
            <a:off x="7368289" y="2594900"/>
            <a:ext cx="1137222" cy="281485"/>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492" name="Group 491"/>
          <p:cNvGrpSpPr/>
          <p:nvPr/>
        </p:nvGrpSpPr>
        <p:grpSpPr>
          <a:xfrm>
            <a:off x="3547776" y="3442446"/>
            <a:ext cx="4845689" cy="216806"/>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3</a:t>
              </a:r>
            </a:p>
          </p:txBody>
        </p:sp>
      </p:grpSp>
      <p:sp>
        <p:nvSpPr>
          <p:cNvPr id="496" name="Rectangle 495"/>
          <p:cNvSpPr/>
          <p:nvPr/>
        </p:nvSpPr>
        <p:spPr>
          <a:xfrm>
            <a:off x="4170708" y="3695180"/>
            <a:ext cx="3940933" cy="525004"/>
          </a:xfrm>
          <a:prstGeom prst="rect">
            <a:avLst/>
          </a:prstGeom>
        </p:spPr>
        <p:txBody>
          <a:bodyPr wrap="square">
            <a:spAutoFit/>
          </a:bodyPr>
          <a:lstStyle/>
          <a:p>
            <a:pPr>
              <a:lnSpc>
                <a:spcPct val="90000"/>
              </a:lnSpc>
              <a:spcAft>
                <a:spcPts val="588"/>
              </a:spcAft>
            </a:pPr>
            <a:r>
              <a:rPr lang="en-US" sz="1568" b="1" dirty="0">
                <a:solidFill>
                  <a:srgbClr val="FFFFFF"/>
                </a:solidFill>
              </a:rPr>
              <a:t>Operations</a:t>
            </a:r>
            <a:r>
              <a:rPr lang="en-US" sz="1568" dirty="0">
                <a:solidFill>
                  <a:srgbClr val="FFFFFF"/>
                </a:solidFill>
              </a:rPr>
              <a:t> collaborates with </a:t>
            </a:r>
            <a:r>
              <a:rPr lang="en-US" sz="1568" b="1" dirty="0">
                <a:solidFill>
                  <a:srgbClr val="FFFFFF"/>
                </a:solidFill>
              </a:rPr>
              <a:t>developers</a:t>
            </a:r>
            <a:r>
              <a:rPr lang="en-US" sz="1568" dirty="0">
                <a:solidFill>
                  <a:srgbClr val="FFFFFF"/>
                </a:solidFill>
              </a:rPr>
              <a:t> to provide app metrics and insights</a:t>
            </a:r>
          </a:p>
        </p:txBody>
      </p:sp>
      <p:grpSp>
        <p:nvGrpSpPr>
          <p:cNvPr id="497" name="Group 496"/>
          <p:cNvGrpSpPr/>
          <p:nvPr/>
        </p:nvGrpSpPr>
        <p:grpSpPr>
          <a:xfrm rot="17911915">
            <a:off x="596632" y="2813833"/>
            <a:ext cx="802671" cy="601509"/>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grpSp>
      <p:sp>
        <p:nvSpPr>
          <p:cNvPr id="500" name="Rectangle 499"/>
          <p:cNvSpPr/>
          <p:nvPr/>
        </p:nvSpPr>
        <p:spPr>
          <a:xfrm>
            <a:off x="499781" y="2020303"/>
            <a:ext cx="2924568" cy="743858"/>
          </a:xfrm>
          <a:prstGeom prst="rect">
            <a:avLst/>
          </a:prstGeom>
        </p:spPr>
        <p:txBody>
          <a:bodyPr wrap="square">
            <a:spAutoFit/>
          </a:bodyPr>
          <a:lstStyle/>
          <a:p>
            <a:pPr>
              <a:lnSpc>
                <a:spcPct val="90000"/>
              </a:lnSpc>
              <a:spcAft>
                <a:spcPts val="588"/>
              </a:spcAft>
            </a:pPr>
            <a:r>
              <a:rPr lang="en-US" sz="1568" b="1" dirty="0">
                <a:solidFill>
                  <a:srgbClr val="FFFFFF"/>
                </a:solidFill>
              </a:rPr>
              <a:t>Developers </a:t>
            </a:r>
            <a:r>
              <a:rPr lang="en-US" sz="1568" dirty="0">
                <a:solidFill>
                  <a:srgbClr val="FFFFFF"/>
                </a:solidFill>
              </a:rPr>
              <a:t>update, iterate, and deploy updated containers</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799" y="1413541"/>
            <a:ext cx="3743362" cy="1993567"/>
          </a:xfrm>
          <a:prstGeom prst="rect">
            <a:avLst/>
          </a:prstGeom>
        </p:spPr>
      </p:pic>
      <p:pic>
        <p:nvPicPr>
          <p:cNvPr id="73" name="Picture 72"/>
          <p:cNvPicPr>
            <a:picLocks noChangeAspect="1"/>
          </p:cNvPicPr>
          <p:nvPr/>
        </p:nvPicPr>
        <p:blipFill>
          <a:blip r:embed="rId5"/>
          <a:stretch>
            <a:fillRect/>
          </a:stretch>
        </p:blipFill>
        <p:spPr>
          <a:xfrm>
            <a:off x="1010915" y="3110676"/>
            <a:ext cx="643185" cy="367534"/>
          </a:xfrm>
          <a:prstGeom prst="rect">
            <a:avLst/>
          </a:prstGeom>
        </p:spPr>
      </p:pic>
      <p:pic>
        <p:nvPicPr>
          <p:cNvPr id="77" name="Picture 76"/>
          <p:cNvPicPr>
            <a:picLocks noChangeAspect="1"/>
          </p:cNvPicPr>
          <p:nvPr/>
        </p:nvPicPr>
        <p:blipFill>
          <a:blip r:embed="rId5"/>
          <a:stretch>
            <a:fillRect/>
          </a:stretch>
        </p:blipFill>
        <p:spPr>
          <a:xfrm>
            <a:off x="4914418" y="2472148"/>
            <a:ext cx="643185" cy="367534"/>
          </a:xfrm>
          <a:prstGeom prst="rect">
            <a:avLst/>
          </a:prstGeom>
        </p:spPr>
      </p:pic>
      <p:pic>
        <p:nvPicPr>
          <p:cNvPr id="76" name="Picture 75"/>
          <p:cNvPicPr>
            <a:picLocks noChangeAspect="1"/>
          </p:cNvPicPr>
          <p:nvPr/>
        </p:nvPicPr>
        <p:blipFill>
          <a:blip r:embed="rId5"/>
          <a:stretch>
            <a:fillRect/>
          </a:stretch>
        </p:blipFill>
        <p:spPr>
          <a:xfrm>
            <a:off x="5720329" y="2465471"/>
            <a:ext cx="643185" cy="367534"/>
          </a:xfrm>
          <a:prstGeom prst="rect">
            <a:avLst/>
          </a:prstGeom>
        </p:spPr>
      </p:pic>
      <p:pic>
        <p:nvPicPr>
          <p:cNvPr id="75" name="Picture 74"/>
          <p:cNvPicPr>
            <a:picLocks noChangeAspect="1"/>
          </p:cNvPicPr>
          <p:nvPr/>
        </p:nvPicPr>
        <p:blipFill>
          <a:blip r:embed="rId5"/>
          <a:stretch>
            <a:fillRect/>
          </a:stretch>
        </p:blipFill>
        <p:spPr>
          <a:xfrm>
            <a:off x="6491885" y="2469768"/>
            <a:ext cx="643185" cy="367534"/>
          </a:xfrm>
          <a:prstGeom prst="rect">
            <a:avLst/>
          </a:prstGeom>
        </p:spPr>
      </p:pic>
      <p:pic>
        <p:nvPicPr>
          <p:cNvPr id="15" name="Picture 14"/>
          <p:cNvPicPr>
            <a:picLocks noChangeAspect="1"/>
          </p:cNvPicPr>
          <p:nvPr/>
        </p:nvPicPr>
        <p:blipFill>
          <a:blip r:embed="rId6"/>
          <a:stretch>
            <a:fillRect/>
          </a:stretch>
        </p:blipFill>
        <p:spPr>
          <a:xfrm>
            <a:off x="1010915" y="3110676"/>
            <a:ext cx="643185" cy="367534"/>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3537" y="2966124"/>
            <a:ext cx="1687241" cy="1458111"/>
          </a:xfrm>
          <a:prstGeom prst="rect">
            <a:avLst/>
          </a:prstGeom>
        </p:spPr>
      </p:pic>
      <p:pic>
        <p:nvPicPr>
          <p:cNvPr id="14" name="Picture 13"/>
          <p:cNvPicPr>
            <a:picLocks noChangeAspect="1"/>
          </p:cNvPicPr>
          <p:nvPr/>
        </p:nvPicPr>
        <p:blipFill>
          <a:blip r:embed="rId8"/>
          <a:stretch>
            <a:fillRect/>
          </a:stretch>
        </p:blipFill>
        <p:spPr>
          <a:xfrm>
            <a:off x="1646980" y="3465712"/>
            <a:ext cx="643185" cy="367534"/>
          </a:xfrm>
          <a:prstGeom prst="rect">
            <a:avLst/>
          </a:prstGeom>
        </p:spPr>
      </p:pic>
      <p:pic>
        <p:nvPicPr>
          <p:cNvPr id="80" name="Picture 79"/>
          <p:cNvPicPr>
            <a:picLocks noChangeAspect="1"/>
          </p:cNvPicPr>
          <p:nvPr/>
        </p:nvPicPr>
        <p:blipFill>
          <a:blip r:embed="rId8"/>
          <a:stretch>
            <a:fillRect/>
          </a:stretch>
        </p:blipFill>
        <p:spPr>
          <a:xfrm>
            <a:off x="6500670" y="2909909"/>
            <a:ext cx="643185" cy="367534"/>
          </a:xfrm>
          <a:prstGeom prst="rect">
            <a:avLst/>
          </a:prstGeom>
        </p:spPr>
      </p:pic>
      <p:pic>
        <p:nvPicPr>
          <p:cNvPr id="81" name="Picture 80"/>
          <p:cNvPicPr>
            <a:picLocks noChangeAspect="1"/>
          </p:cNvPicPr>
          <p:nvPr/>
        </p:nvPicPr>
        <p:blipFill>
          <a:blip r:embed="rId8"/>
          <a:stretch>
            <a:fillRect/>
          </a:stretch>
        </p:blipFill>
        <p:spPr>
          <a:xfrm>
            <a:off x="5713904" y="2911888"/>
            <a:ext cx="643185" cy="367534"/>
          </a:xfrm>
          <a:prstGeom prst="rect">
            <a:avLst/>
          </a:prstGeom>
        </p:spPr>
      </p:pic>
      <p:pic>
        <p:nvPicPr>
          <p:cNvPr id="82" name="Picture 81"/>
          <p:cNvPicPr>
            <a:picLocks noChangeAspect="1"/>
          </p:cNvPicPr>
          <p:nvPr/>
        </p:nvPicPr>
        <p:blipFill>
          <a:blip r:embed="rId8"/>
          <a:stretch>
            <a:fillRect/>
          </a:stretch>
        </p:blipFill>
        <p:spPr>
          <a:xfrm>
            <a:off x="4910350" y="2923596"/>
            <a:ext cx="643185" cy="367534"/>
          </a:xfrm>
          <a:prstGeom prst="rect">
            <a:avLst/>
          </a:prstGeom>
        </p:spPr>
      </p:pic>
      <p:pic>
        <p:nvPicPr>
          <p:cNvPr id="72" name="Picture 71"/>
          <p:cNvPicPr>
            <a:picLocks noChangeAspect="1"/>
          </p:cNvPicPr>
          <p:nvPr/>
        </p:nvPicPr>
        <p:blipFill>
          <a:blip r:embed="rId6"/>
          <a:stretch>
            <a:fillRect/>
          </a:stretch>
        </p:blipFill>
        <p:spPr>
          <a:xfrm>
            <a:off x="4914418" y="2472148"/>
            <a:ext cx="643185" cy="367534"/>
          </a:xfrm>
          <a:prstGeom prst="rect">
            <a:avLst/>
          </a:prstGeom>
        </p:spPr>
      </p:pic>
      <p:pic>
        <p:nvPicPr>
          <p:cNvPr id="71" name="Picture 70"/>
          <p:cNvPicPr>
            <a:picLocks noChangeAspect="1"/>
          </p:cNvPicPr>
          <p:nvPr/>
        </p:nvPicPr>
        <p:blipFill>
          <a:blip r:embed="rId6"/>
          <a:stretch>
            <a:fillRect/>
          </a:stretch>
        </p:blipFill>
        <p:spPr>
          <a:xfrm>
            <a:off x="5720329" y="2465471"/>
            <a:ext cx="643185" cy="367534"/>
          </a:xfrm>
          <a:prstGeom prst="rect">
            <a:avLst/>
          </a:prstGeom>
        </p:spPr>
      </p:pic>
      <p:pic>
        <p:nvPicPr>
          <p:cNvPr id="70" name="Picture 69"/>
          <p:cNvPicPr>
            <a:picLocks noChangeAspect="1"/>
          </p:cNvPicPr>
          <p:nvPr/>
        </p:nvPicPr>
        <p:blipFill>
          <a:blip r:embed="rId6"/>
          <a:stretch>
            <a:fillRect/>
          </a:stretch>
        </p:blipFill>
        <p:spPr>
          <a:xfrm>
            <a:off x="6491885" y="2469768"/>
            <a:ext cx="643185" cy="367534"/>
          </a:xfrm>
          <a:prstGeom prst="rect">
            <a:avLst/>
          </a:prstGeom>
        </p:spPr>
      </p:pic>
      <p:grpSp>
        <p:nvGrpSpPr>
          <p:cNvPr id="121" name="Group 120"/>
          <p:cNvGrpSpPr/>
          <p:nvPr/>
        </p:nvGrpSpPr>
        <p:grpSpPr bwMode="black">
          <a:xfrm>
            <a:off x="5089998" y="2520276"/>
            <a:ext cx="277399" cy="283717"/>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103" name="Group 102"/>
          <p:cNvGrpSpPr/>
          <p:nvPr/>
        </p:nvGrpSpPr>
        <p:grpSpPr bwMode="black">
          <a:xfrm>
            <a:off x="5918054" y="2494851"/>
            <a:ext cx="277399" cy="283717"/>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85" name="Group 84"/>
          <p:cNvGrpSpPr/>
          <p:nvPr/>
        </p:nvGrpSpPr>
        <p:grpSpPr bwMode="black">
          <a:xfrm>
            <a:off x="6681222" y="2505854"/>
            <a:ext cx="277399" cy="283717"/>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pic>
        <p:nvPicPr>
          <p:cNvPr id="7" name="Picture 6"/>
          <p:cNvPicPr>
            <a:picLocks noChangeAspect="1"/>
          </p:cNvPicPr>
          <p:nvPr/>
        </p:nvPicPr>
        <p:blipFill>
          <a:blip r:embed="rId5"/>
          <a:stretch>
            <a:fillRect/>
          </a:stretch>
        </p:blipFill>
        <p:spPr>
          <a:xfrm>
            <a:off x="4914418" y="2472148"/>
            <a:ext cx="643185" cy="367534"/>
          </a:xfrm>
          <a:prstGeom prst="rect">
            <a:avLst/>
          </a:prstGeom>
        </p:spPr>
      </p:pic>
      <p:pic>
        <p:nvPicPr>
          <p:cNvPr id="83" name="Picture 82"/>
          <p:cNvPicPr>
            <a:picLocks noChangeAspect="1"/>
          </p:cNvPicPr>
          <p:nvPr/>
        </p:nvPicPr>
        <p:blipFill>
          <a:blip r:embed="rId5"/>
          <a:stretch>
            <a:fillRect/>
          </a:stretch>
        </p:blipFill>
        <p:spPr>
          <a:xfrm>
            <a:off x="5720329" y="2465471"/>
            <a:ext cx="643185" cy="367534"/>
          </a:xfrm>
          <a:prstGeom prst="rect">
            <a:avLst/>
          </a:prstGeom>
        </p:spPr>
      </p:pic>
      <p:pic>
        <p:nvPicPr>
          <p:cNvPr id="84" name="Picture 83"/>
          <p:cNvPicPr>
            <a:picLocks noChangeAspect="1"/>
          </p:cNvPicPr>
          <p:nvPr/>
        </p:nvPicPr>
        <p:blipFill>
          <a:blip r:embed="rId5"/>
          <a:stretch>
            <a:fillRect/>
          </a:stretch>
        </p:blipFill>
        <p:spPr>
          <a:xfrm>
            <a:off x="6491885" y="2469768"/>
            <a:ext cx="643185" cy="367534"/>
          </a:xfrm>
          <a:prstGeom prst="rect">
            <a:avLst/>
          </a:prstGeom>
        </p:spPr>
      </p:pic>
      <p:sp>
        <p:nvSpPr>
          <p:cNvPr id="471" name="Rounded Rectangle 470"/>
          <p:cNvSpPr/>
          <p:nvPr/>
        </p:nvSpPr>
        <p:spPr bwMode="auto">
          <a:xfrm>
            <a:off x="4826065" y="4923041"/>
            <a:ext cx="1149488" cy="1841998"/>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algn="ctr">
              <a:lnSpc>
                <a:spcPct val="90000"/>
              </a:lnSpc>
              <a:spcAft>
                <a:spcPts val="588"/>
              </a:spcAft>
            </a:pPr>
            <a:r>
              <a:rPr lang="en-US" sz="1029"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079217" y="6270129"/>
            <a:ext cx="643185" cy="367534"/>
          </a:xfrm>
          <a:prstGeom prst="rect">
            <a:avLst/>
          </a:prstGeom>
        </p:spPr>
      </p:pic>
      <p:pic>
        <p:nvPicPr>
          <p:cNvPr id="69" name="Picture 68"/>
          <p:cNvPicPr>
            <a:picLocks noChangeAspect="1"/>
          </p:cNvPicPr>
          <p:nvPr/>
        </p:nvPicPr>
        <p:blipFill>
          <a:blip r:embed="rId6"/>
          <a:stretch>
            <a:fillRect/>
          </a:stretch>
        </p:blipFill>
        <p:spPr>
          <a:xfrm>
            <a:off x="5079217" y="5339683"/>
            <a:ext cx="643185" cy="367534"/>
          </a:xfrm>
          <a:prstGeom prst="rect">
            <a:avLst/>
          </a:prstGeom>
        </p:spPr>
      </p:pic>
      <p:pic>
        <p:nvPicPr>
          <p:cNvPr id="79" name="Picture 78"/>
          <p:cNvPicPr>
            <a:picLocks noChangeAspect="1"/>
          </p:cNvPicPr>
          <p:nvPr/>
        </p:nvPicPr>
        <p:blipFill>
          <a:blip r:embed="rId8"/>
          <a:stretch>
            <a:fillRect/>
          </a:stretch>
        </p:blipFill>
        <p:spPr>
          <a:xfrm>
            <a:off x="5079217" y="5804906"/>
            <a:ext cx="643185" cy="367534"/>
          </a:xfrm>
          <a:prstGeom prst="rect">
            <a:avLst/>
          </a:prstGeom>
        </p:spPr>
      </p:pic>
      <p:sp>
        <p:nvSpPr>
          <p:cNvPr id="831" name="Rectangle 830"/>
          <p:cNvSpPr/>
          <p:nvPr/>
        </p:nvSpPr>
        <p:spPr>
          <a:xfrm>
            <a:off x="6056753" y="6150099"/>
            <a:ext cx="2287230" cy="52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588"/>
              </a:spcAft>
            </a:pPr>
            <a:r>
              <a:rPr lang="en-US" sz="1568" dirty="0">
                <a:solidFill>
                  <a:srgbClr val="FFFFFF"/>
                </a:solidFill>
              </a:rPr>
              <a:t>Containers pushed to</a:t>
            </a:r>
            <a:br>
              <a:rPr lang="en-US" sz="1568" dirty="0">
                <a:solidFill>
                  <a:srgbClr val="FFFFFF"/>
                </a:solidFill>
              </a:rPr>
            </a:br>
            <a:r>
              <a:rPr lang="en-US" sz="1568" dirty="0">
                <a:solidFill>
                  <a:srgbClr val="FFFFFF"/>
                </a:solidFill>
              </a:rPr>
              <a:t>central repository</a:t>
            </a:r>
          </a:p>
        </p:txBody>
      </p:sp>
    </p:spTree>
    <p:extLst>
      <p:ext uri="{BB962C8B-B14F-4D97-AF65-F5344CB8AC3E}">
        <p14:creationId xmlns:p14="http://schemas.microsoft.com/office/powerpoint/2010/main" val="349631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Higher Level Services</a:t>
            </a:r>
            <a:endParaRPr lang="en-US" sz="3921" dirty="0">
              <a:solidFill>
                <a:srgbClr val="47D8FF"/>
              </a:solidFill>
            </a:endParaRPr>
          </a:p>
        </p:txBody>
      </p:sp>
      <p:sp>
        <p:nvSpPr>
          <p:cNvPr id="25" name="Rectangle 24"/>
          <p:cNvSpPr/>
          <p:nvPr/>
        </p:nvSpPr>
        <p:spPr bwMode="auto">
          <a:xfrm>
            <a:off x="8423310" y="5117431"/>
            <a:ext cx="3515212" cy="994474"/>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Commodity to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high-performance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Small to huge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RDMA network for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tightly coupled tasks</a:t>
            </a:r>
          </a:p>
        </p:txBody>
      </p:sp>
      <p:sp>
        <p:nvSpPr>
          <p:cNvPr id="26" name="Rectangle 25"/>
          <p:cNvSpPr/>
          <p:nvPr/>
        </p:nvSpPr>
        <p:spPr bwMode="auto">
          <a:xfrm>
            <a:off x="8423310" y="3438179"/>
            <a:ext cx="3515212" cy="846449"/>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IaaS or Cloud Service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Standard or</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custom images</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Windows or Linux</a:t>
            </a:r>
          </a:p>
        </p:txBody>
      </p:sp>
      <p:sp>
        <p:nvSpPr>
          <p:cNvPr id="27" name="Rounded Rectangle 26"/>
          <p:cNvSpPr/>
          <p:nvPr/>
        </p:nvSpPr>
        <p:spPr>
          <a:xfrm>
            <a:off x="436410" y="4446175"/>
            <a:ext cx="7187329" cy="1561893"/>
          </a:xfrm>
          <a:prstGeom prst="roundRect">
            <a:avLst>
              <a:gd name="adj" fmla="val 0"/>
            </a:avLst>
          </a:prstGeom>
          <a:noFill/>
          <a:ln w="10795" cap="flat" cmpd="sng" algn="ctr">
            <a:solidFill>
              <a:schemeClr val="tx1"/>
            </a:solidFill>
            <a:prstDash val="solid"/>
            <a:round/>
          </a:ln>
          <a:effectLst/>
        </p:spPr>
        <p:txBody>
          <a:bodyPr rtlCol="0" anchor="ctr"/>
          <a:lstStyle/>
          <a:p>
            <a:pPr algn="ctr" defTabSz="878696">
              <a:defRPr/>
            </a:pPr>
            <a:endParaRPr lang="en-US" sz="1696" kern="0" dirty="0">
              <a:solidFill>
                <a:srgbClr val="505050"/>
              </a:solidFill>
            </a:endParaRPr>
          </a:p>
        </p:txBody>
      </p:sp>
      <p:grpSp>
        <p:nvGrpSpPr>
          <p:cNvPr id="28" name="Group 27"/>
          <p:cNvGrpSpPr/>
          <p:nvPr/>
        </p:nvGrpSpPr>
        <p:grpSpPr>
          <a:xfrm>
            <a:off x="523061" y="4529452"/>
            <a:ext cx="7014024" cy="1415095"/>
            <a:chOff x="285796" y="4909275"/>
            <a:chExt cx="7298136" cy="1472416"/>
          </a:xfrm>
          <a:solidFill>
            <a:schemeClr val="accent1">
              <a:lumMod val="50000"/>
            </a:schemeClr>
          </a:solidFill>
        </p:grpSpPr>
        <p:sp>
          <p:nvSpPr>
            <p:cNvPr id="29" name="Rounded Rectangle 28"/>
            <p:cNvSpPr/>
            <p:nvPr/>
          </p:nvSpPr>
          <p:spPr>
            <a:xfrm>
              <a:off x="285796" y="4909275"/>
              <a:ext cx="3566160"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Cloud Services</a:t>
              </a:r>
            </a:p>
          </p:txBody>
        </p:sp>
        <p:sp>
          <p:nvSpPr>
            <p:cNvPr id="30" name="Rounded Rectangle 29"/>
            <p:cNvSpPr/>
            <p:nvPr/>
          </p:nvSpPr>
          <p:spPr>
            <a:xfrm>
              <a:off x="4013536" y="4909275"/>
              <a:ext cx="3570396"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IaaS</a:t>
              </a:r>
            </a:p>
            <a:p>
              <a:pPr algn="ctr" defTabSz="878696">
                <a:defRPr/>
              </a:pPr>
              <a:r>
                <a:rPr lang="en-US" sz="1922" kern="0" dirty="0">
                  <a:gradFill>
                    <a:gsLst>
                      <a:gs pos="1250">
                        <a:schemeClr val="tx1"/>
                      </a:gs>
                      <a:gs pos="100000">
                        <a:schemeClr val="tx1"/>
                      </a:gs>
                    </a:gsLst>
                    <a:lin ang="5400000" scaled="0"/>
                  </a:gradFill>
                </a:rPr>
                <a:t>Virtual Machines</a:t>
              </a:r>
            </a:p>
          </p:txBody>
        </p:sp>
        <p:sp>
          <p:nvSpPr>
            <p:cNvPr id="31" name="Rounded Rectangle 30"/>
            <p:cNvSpPr/>
            <p:nvPr/>
          </p:nvSpPr>
          <p:spPr>
            <a:xfrm>
              <a:off x="285796" y="5741611"/>
              <a:ext cx="7298136" cy="640080"/>
            </a:xfrm>
            <a:prstGeom prst="roundRect">
              <a:avLst>
                <a:gd name="adj" fmla="val 0"/>
              </a:avLst>
            </a:prstGeom>
            <a:grp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Hardware</a:t>
              </a:r>
            </a:p>
          </p:txBody>
        </p:sp>
      </p:grpSp>
      <p:grpSp>
        <p:nvGrpSpPr>
          <p:cNvPr id="32" name="Group 31"/>
          <p:cNvGrpSpPr/>
          <p:nvPr/>
        </p:nvGrpSpPr>
        <p:grpSpPr>
          <a:xfrm>
            <a:off x="515505" y="1217932"/>
            <a:ext cx="7030424" cy="3195893"/>
            <a:chOff x="274638" y="1208433"/>
            <a:chExt cx="7315200" cy="3325346"/>
          </a:xfrm>
        </p:grpSpPr>
        <p:cxnSp>
          <p:nvCxnSpPr>
            <p:cNvPr id="33" name="Straight Arrow Connector 32"/>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34" name="Rounded Rectangle 33"/>
            <p:cNvSpPr/>
            <p:nvPr/>
          </p:nvSpPr>
          <p:spPr>
            <a:xfrm>
              <a:off x="274638" y="1208433"/>
              <a:ext cx="7315200" cy="469903"/>
            </a:xfrm>
            <a:prstGeom prst="roundRect">
              <a:avLst>
                <a:gd name="adj" fmla="val 0"/>
              </a:avLst>
            </a:prstGeom>
            <a:solidFill>
              <a:srgbClr val="107C1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78696">
                <a:defRPr/>
              </a:pPr>
              <a:r>
                <a:rPr lang="en-US" sz="2307" kern="0" dirty="0">
                  <a:gradFill>
                    <a:gsLst>
                      <a:gs pos="1250">
                        <a:schemeClr val="tx1"/>
                      </a:gs>
                      <a:gs pos="100000">
                        <a:schemeClr val="tx1"/>
                      </a:gs>
                    </a:gsLst>
                    <a:lin ang="5400000" scaled="0"/>
                  </a:gradFill>
                </a:rPr>
                <a:t>User workload or service</a:t>
              </a:r>
            </a:p>
          </p:txBody>
        </p:sp>
      </p:grpSp>
      <p:sp>
        <p:nvSpPr>
          <p:cNvPr id="35" name="Rectangle 34"/>
          <p:cNvSpPr/>
          <p:nvPr/>
        </p:nvSpPr>
        <p:spPr bwMode="auto">
          <a:xfrm>
            <a:off x="526229" y="1729188"/>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Get and manage VM’s</a:t>
            </a:r>
          </a:p>
        </p:txBody>
      </p:sp>
      <p:sp>
        <p:nvSpPr>
          <p:cNvPr id="36" name="Rectangle 35"/>
          <p:cNvSpPr/>
          <p:nvPr/>
        </p:nvSpPr>
        <p:spPr bwMode="auto">
          <a:xfrm>
            <a:off x="4108851" y="2404591"/>
            <a:ext cx="3431403"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Start the tasks</a:t>
            </a:r>
          </a:p>
        </p:txBody>
      </p:sp>
      <p:sp>
        <p:nvSpPr>
          <p:cNvPr id="37" name="Rectangle 36"/>
          <p:cNvSpPr/>
          <p:nvPr/>
        </p:nvSpPr>
        <p:spPr bwMode="auto">
          <a:xfrm>
            <a:off x="526229" y="3079993"/>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Move task input and output</a:t>
            </a:r>
          </a:p>
        </p:txBody>
      </p:sp>
      <p:sp>
        <p:nvSpPr>
          <p:cNvPr id="38" name="Rectangle 37"/>
          <p:cNvSpPr/>
          <p:nvPr/>
        </p:nvSpPr>
        <p:spPr bwMode="auto">
          <a:xfrm>
            <a:off x="4108851" y="3079993"/>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Queue tasks</a:t>
            </a:r>
          </a:p>
        </p:txBody>
      </p:sp>
      <p:sp>
        <p:nvSpPr>
          <p:cNvPr id="39" name="Rectangle 38"/>
          <p:cNvSpPr/>
          <p:nvPr/>
        </p:nvSpPr>
        <p:spPr bwMode="auto">
          <a:xfrm>
            <a:off x="4108851" y="1729188"/>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Install task applications</a:t>
            </a:r>
          </a:p>
        </p:txBody>
      </p:sp>
      <p:sp>
        <p:nvSpPr>
          <p:cNvPr id="40" name="Rectangle 39"/>
          <p:cNvSpPr/>
          <p:nvPr/>
        </p:nvSpPr>
        <p:spPr bwMode="auto">
          <a:xfrm>
            <a:off x="4108851" y="3755394"/>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Scale up and down</a:t>
            </a:r>
          </a:p>
        </p:txBody>
      </p:sp>
      <p:sp>
        <p:nvSpPr>
          <p:cNvPr id="41" name="Rectangle 40"/>
          <p:cNvSpPr/>
          <p:nvPr/>
        </p:nvSpPr>
        <p:spPr bwMode="auto">
          <a:xfrm>
            <a:off x="526229" y="3755394"/>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87880"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Task failure? Task frozen?</a:t>
            </a:r>
          </a:p>
        </p:txBody>
      </p:sp>
      <p:sp>
        <p:nvSpPr>
          <p:cNvPr id="42" name="Rectangle 41"/>
          <p:cNvSpPr/>
          <p:nvPr/>
        </p:nvSpPr>
        <p:spPr bwMode="auto">
          <a:xfrm>
            <a:off x="526229" y="2404591"/>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Manage and authenticate users</a:t>
            </a:r>
          </a:p>
        </p:txBody>
      </p:sp>
      <p:sp>
        <p:nvSpPr>
          <p:cNvPr id="43" name="Freeform 42"/>
          <p:cNvSpPr/>
          <p:nvPr/>
        </p:nvSpPr>
        <p:spPr bwMode="auto">
          <a:xfrm>
            <a:off x="7745795" y="1222178"/>
            <a:ext cx="0" cy="316369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4" name="Freeform 43"/>
          <p:cNvSpPr/>
          <p:nvPr/>
        </p:nvSpPr>
        <p:spPr bwMode="auto">
          <a:xfrm>
            <a:off x="7745795" y="4516821"/>
            <a:ext cx="0" cy="768953"/>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5" name="Freeform 44"/>
          <p:cNvSpPr/>
          <p:nvPr/>
        </p:nvSpPr>
        <p:spPr bwMode="auto">
          <a:xfrm>
            <a:off x="7745795" y="5392906"/>
            <a:ext cx="0" cy="615162"/>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6" name="Rectangle 45"/>
          <p:cNvSpPr/>
          <p:nvPr/>
        </p:nvSpPr>
        <p:spPr>
          <a:xfrm>
            <a:off x="8423309" y="1605151"/>
            <a:ext cx="3481648" cy="1171348"/>
          </a:xfrm>
          <a:prstGeom prst="rect">
            <a:avLst/>
          </a:prstGeom>
        </p:spPr>
        <p:txBody>
          <a:bodyPr wrap="square" lIns="175761" tIns="140609" rIns="175761" bIns="140609">
            <a:spAutoFit/>
          </a:bodyPr>
          <a:lstStyle/>
          <a:p>
            <a:pPr defTabSz="878438" fontAlgn="base">
              <a:spcBef>
                <a:spcPct val="0"/>
              </a:spcBef>
              <a:spcAft>
                <a:spcPct val="0"/>
              </a:spcAft>
            </a:pPr>
            <a:r>
              <a:rPr lang="en-US" sz="1922" kern="0" dirty="0">
                <a:gradFill>
                  <a:gsLst>
                    <a:gs pos="1250">
                      <a:schemeClr val="tx1"/>
                    </a:gs>
                    <a:gs pos="100000">
                      <a:schemeClr val="tx1"/>
                    </a:gs>
                  </a:gsLst>
                  <a:lin ang="5400000" scaled="0"/>
                </a:gradFill>
              </a:rPr>
              <a:t>Significant amount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of infrastructure, not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related to business</a:t>
            </a:r>
          </a:p>
        </p:txBody>
      </p:sp>
      <p:sp>
        <p:nvSpPr>
          <p:cNvPr id="47" name="Freeform 46"/>
          <p:cNvSpPr/>
          <p:nvPr/>
        </p:nvSpPr>
        <p:spPr bwMode="auto">
          <a:xfrm flipV="1">
            <a:off x="7733590" y="2139604"/>
            <a:ext cx="689720" cy="4393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8" name="Freeform 47"/>
          <p:cNvSpPr/>
          <p:nvPr/>
        </p:nvSpPr>
        <p:spPr bwMode="auto">
          <a:xfrm>
            <a:off x="7745796" y="4110021"/>
            <a:ext cx="678937" cy="833996"/>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9" name="Freeform 48"/>
          <p:cNvSpPr/>
          <p:nvPr/>
        </p:nvSpPr>
        <p:spPr bwMode="auto">
          <a:xfrm>
            <a:off x="7745796" y="5614667"/>
            <a:ext cx="678937" cy="86098"/>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Tree>
    <p:extLst>
      <p:ext uri="{BB962C8B-B14F-4D97-AF65-F5344CB8AC3E}">
        <p14:creationId xmlns:p14="http://schemas.microsoft.com/office/powerpoint/2010/main" val="73057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970" y="182381"/>
            <a:ext cx="5222322" cy="1104304"/>
          </a:xfrm>
          <a:prstGeom prst="rect">
            <a:avLst/>
          </a:prstGeom>
          <a:noFill/>
        </p:spPr>
        <p:txBody>
          <a:bodyPr wrap="square" lIns="179285" tIns="143428" rIns="179285" bIns="143428" rtlCol="0">
            <a:spAutoFit/>
          </a:bodyPr>
          <a:lstStyle/>
          <a:p>
            <a:pPr defTabSz="896386">
              <a:lnSpc>
                <a:spcPct val="90000"/>
              </a:lnSpc>
              <a:spcAft>
                <a:spcPts val="588"/>
              </a:spcAft>
            </a:pPr>
            <a:r>
              <a:rPr lang="en-US" sz="5882" i="1" kern="0" dirty="0">
                <a:gradFill>
                  <a:gsLst>
                    <a:gs pos="2917">
                      <a:srgbClr val="FFFFFF"/>
                    </a:gs>
                    <a:gs pos="30000">
                      <a:srgbClr val="FFFFFF"/>
                    </a:gs>
                  </a:gsLst>
                  <a:lin ang="5400000" scaled="0"/>
                </a:gradFill>
              </a:rPr>
              <a:t>The right tools</a:t>
            </a:r>
          </a:p>
        </p:txBody>
      </p:sp>
      <p:grpSp>
        <p:nvGrpSpPr>
          <p:cNvPr id="3" name="Group 2"/>
          <p:cNvGrpSpPr/>
          <p:nvPr/>
        </p:nvGrpSpPr>
        <p:grpSpPr>
          <a:xfrm>
            <a:off x="6846858" y="2290316"/>
            <a:ext cx="5228697" cy="1889180"/>
            <a:chOff x="6974301" y="1006091"/>
            <a:chExt cx="5229146" cy="1490926"/>
          </a:xfrm>
        </p:grpSpPr>
        <p:sp>
          <p:nvSpPr>
            <p:cNvPr id="17" name="Rectangle 17"/>
            <p:cNvSpPr/>
            <p:nvPr/>
          </p:nvSpPr>
          <p:spPr>
            <a:xfrm>
              <a:off x="6974301" y="1006091"/>
              <a:ext cx="5229146" cy="14909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000" kern="0" dirty="0">
                  <a:solidFill>
                    <a:srgbClr val="0078D7"/>
                  </a:solidFill>
                </a:rPr>
                <a:t>Virtual Machines / Container Technologies</a:t>
              </a:r>
            </a:p>
          </p:txBody>
        </p:sp>
        <p:grpSp>
          <p:nvGrpSpPr>
            <p:cNvPr id="46" name="Group 45"/>
            <p:cNvGrpSpPr/>
            <p:nvPr/>
          </p:nvGrpSpPr>
          <p:grpSpPr>
            <a:xfrm>
              <a:off x="7010840" y="1468582"/>
              <a:ext cx="2394924" cy="917921"/>
              <a:chOff x="6271965" y="3179994"/>
              <a:chExt cx="2442947" cy="1238535"/>
            </a:xfrm>
          </p:grpSpPr>
          <p:grpSp>
            <p:nvGrpSpPr>
              <p:cNvPr id="23" name="Group 22"/>
              <p:cNvGrpSpPr/>
              <p:nvPr/>
            </p:nvGrpSpPr>
            <p:grpSpPr>
              <a:xfrm>
                <a:off x="6271965" y="3179994"/>
                <a:ext cx="2442947" cy="1238535"/>
                <a:chOff x="6344173" y="3217280"/>
                <a:chExt cx="2442947" cy="1238535"/>
              </a:xfrm>
            </p:grpSpPr>
            <p:sp>
              <p:nvSpPr>
                <p:cNvPr id="24" name="Rectangle 23"/>
                <p:cNvSpPr/>
                <p:nvPr/>
              </p:nvSpPr>
              <p:spPr>
                <a:xfrm>
                  <a:off x="6344173" y="3217280"/>
                  <a:ext cx="2442947" cy="123853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2353" kern="0">
                    <a:solidFill>
                      <a:srgbClr val="FFFFFF"/>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052" y="3279767"/>
                  <a:ext cx="2209142" cy="564133"/>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798" y="3697724"/>
                <a:ext cx="1840142" cy="676645"/>
              </a:xfrm>
              <a:prstGeom prst="rect">
                <a:avLst/>
              </a:prstGeom>
            </p:spPr>
          </p:pic>
        </p:grpSp>
        <p:grpSp>
          <p:nvGrpSpPr>
            <p:cNvPr id="2" name="Group 18"/>
            <p:cNvGrpSpPr/>
            <p:nvPr/>
          </p:nvGrpSpPr>
          <p:grpSpPr>
            <a:xfrm>
              <a:off x="9634974" y="1468582"/>
              <a:ext cx="2394924" cy="917921"/>
              <a:chOff x="8963690" y="3179994"/>
              <a:chExt cx="2442947" cy="1238534"/>
            </a:xfrm>
          </p:grpSpPr>
          <p:sp>
            <p:nvSpPr>
              <p:cNvPr id="21" name="Rectangle 22"/>
              <p:cNvSpPr/>
              <p:nvPr/>
            </p:nvSpPr>
            <p:spPr>
              <a:xfrm>
                <a:off x="8963690" y="3179994"/>
                <a:ext cx="2442947" cy="123853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tIns="179285" rtlCol="0" anchor="t"/>
              <a:lstStyle/>
              <a:p>
                <a:pPr algn="ctr" defTabSz="896386">
                  <a:lnSpc>
                    <a:spcPct val="90000"/>
                  </a:lnSpc>
                  <a:spcAft>
                    <a:spcPts val="588"/>
                  </a:spcAft>
                </a:pPr>
                <a:r>
                  <a:rPr lang="en-US" sz="1961" kern="0" dirty="0">
                    <a:gradFill>
                      <a:gsLst>
                        <a:gs pos="2917">
                          <a:srgbClr val="FFFFFF"/>
                        </a:gs>
                        <a:gs pos="30000">
                          <a:srgbClr val="FFFFFF"/>
                        </a:gs>
                      </a:gsLst>
                      <a:lin ang="5400000" scaled="0"/>
                    </a:gradFill>
                  </a:rPr>
                  <a:t>Linux</a:t>
                </a:r>
              </a:p>
              <a:p>
                <a:pPr algn="ctr" defTabSz="896386">
                  <a:lnSpc>
                    <a:spcPct val="90000"/>
                  </a:lnSpc>
                  <a:spcAft>
                    <a:spcPts val="588"/>
                  </a:spcAft>
                </a:pPr>
                <a:endParaRPr lang="en-US" sz="1961" kern="0" dirty="0">
                  <a:gradFill>
                    <a:gsLst>
                      <a:gs pos="2917">
                        <a:srgbClr val="FFFFFF"/>
                      </a:gs>
                      <a:gs pos="30000">
                        <a:srgbClr val="FFFFFF"/>
                      </a:gs>
                    </a:gsLst>
                    <a:lin ang="5400000" scaled="0"/>
                  </a:gradFill>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5092" y="3738876"/>
                <a:ext cx="1840142" cy="676645"/>
              </a:xfrm>
              <a:prstGeom prst="rect">
                <a:avLst/>
              </a:prstGeom>
            </p:spPr>
          </p:pic>
        </p:grpSp>
      </p:grpSp>
      <p:grpSp>
        <p:nvGrpSpPr>
          <p:cNvPr id="4" name="Group 3"/>
          <p:cNvGrpSpPr/>
          <p:nvPr/>
        </p:nvGrpSpPr>
        <p:grpSpPr>
          <a:xfrm>
            <a:off x="6841151" y="4306012"/>
            <a:ext cx="5229146" cy="2308123"/>
            <a:chOff x="6791233" y="4787079"/>
            <a:chExt cx="5229146" cy="1972135"/>
          </a:xfrm>
        </p:grpSpPr>
        <p:sp>
          <p:nvSpPr>
            <p:cNvPr id="51" name="Rectangle 21"/>
            <p:cNvSpPr/>
            <p:nvPr/>
          </p:nvSpPr>
          <p:spPr>
            <a:xfrm>
              <a:off x="6791233" y="4787079"/>
              <a:ext cx="5229146"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Service Fabric</a:t>
              </a:r>
            </a:p>
          </p:txBody>
        </p:sp>
        <p:sp>
          <p:nvSpPr>
            <p:cNvPr id="69" name="Rectangle 25"/>
            <p:cNvSpPr/>
            <p:nvPr/>
          </p:nvSpPr>
          <p:spPr>
            <a:xfrm>
              <a:off x="6872910" y="5172686"/>
              <a:ext cx="5019060" cy="14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rgbClr val="FFFFFF"/>
                </a:solidFill>
              </a:endParaRPr>
            </a:p>
          </p:txBody>
        </p:sp>
        <p:pic>
          <p:nvPicPr>
            <p:cNvPr id="18" name="Picture 17"/>
            <p:cNvPicPr>
              <a:picLocks noChangeAspect="1"/>
            </p:cNvPicPr>
            <p:nvPr/>
          </p:nvPicPr>
          <p:blipFill>
            <a:blip r:embed="rId5"/>
            <a:stretch>
              <a:fillRect/>
            </a:stretch>
          </p:blipFill>
          <p:spPr>
            <a:xfrm>
              <a:off x="6973534" y="5284049"/>
              <a:ext cx="4939585" cy="1312298"/>
            </a:xfrm>
            <a:prstGeom prst="rect">
              <a:avLst/>
            </a:prstGeom>
          </p:spPr>
        </p:pic>
      </p:grpSp>
      <p:sp>
        <p:nvSpPr>
          <p:cNvPr id="62" name="Rectangle 2"/>
          <p:cNvSpPr/>
          <p:nvPr/>
        </p:nvSpPr>
        <p:spPr>
          <a:xfrm>
            <a:off x="83969" y="2271107"/>
            <a:ext cx="4453687" cy="2387404"/>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Frameworks </a:t>
            </a:r>
          </a:p>
          <a:p>
            <a:pPr algn="ctr" defTabSz="896386"/>
            <a:r>
              <a:rPr lang="en-US" sz="2353" kern="0" dirty="0">
                <a:solidFill>
                  <a:srgbClr val="0078D7"/>
                </a:solidFill>
              </a:rPr>
              <a:t>and Languages</a:t>
            </a:r>
          </a:p>
        </p:txBody>
      </p:sp>
      <p:sp>
        <p:nvSpPr>
          <p:cNvPr id="94" name="TextBox 93"/>
          <p:cNvSpPr txBox="1"/>
          <p:nvPr/>
        </p:nvSpPr>
        <p:spPr>
          <a:xfrm>
            <a:off x="172761" y="2997232"/>
            <a:ext cx="517175" cy="541744"/>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5" name="TextBox 94"/>
          <p:cNvSpPr txBox="1"/>
          <p:nvPr/>
        </p:nvSpPr>
        <p:spPr>
          <a:xfrm>
            <a:off x="834723" y="3116927"/>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6" name="TextBox 95"/>
          <p:cNvSpPr txBox="1"/>
          <p:nvPr/>
        </p:nvSpPr>
        <p:spPr>
          <a:xfrm>
            <a:off x="414507" y="3785753"/>
            <a:ext cx="734347"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7" name="TextBox 96"/>
          <p:cNvSpPr txBox="1"/>
          <p:nvPr/>
        </p:nvSpPr>
        <p:spPr>
          <a:xfrm>
            <a:off x="1805020" y="3496822"/>
            <a:ext cx="734347"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8" name="TextBox 97"/>
          <p:cNvSpPr txBox="1"/>
          <p:nvPr/>
        </p:nvSpPr>
        <p:spPr>
          <a:xfrm>
            <a:off x="1276009" y="3886153"/>
            <a:ext cx="894085" cy="541771"/>
          </a:xfrm>
          <a:prstGeom prst="rect">
            <a:avLst/>
          </a:prstGeom>
          <a:solidFill>
            <a:schemeClr val="accent1">
              <a:alpha val="5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9" name="TextBox 98"/>
          <p:cNvSpPr txBox="1"/>
          <p:nvPr/>
        </p:nvSpPr>
        <p:spPr>
          <a:xfrm>
            <a:off x="2259674" y="3104855"/>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0" name="TextBox 99"/>
          <p:cNvSpPr txBox="1"/>
          <p:nvPr/>
        </p:nvSpPr>
        <p:spPr>
          <a:xfrm>
            <a:off x="2684507" y="3890744"/>
            <a:ext cx="681101" cy="541771"/>
          </a:xfrm>
          <a:prstGeom prst="rect">
            <a:avLst/>
          </a:prstGeom>
          <a:solidFill>
            <a:schemeClr val="accent1">
              <a:alpha val="59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1" name="TextBox 100"/>
          <p:cNvSpPr txBox="1"/>
          <p:nvPr/>
        </p:nvSpPr>
        <p:spPr>
          <a:xfrm>
            <a:off x="2219746" y="372027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2" name="TextBox 101"/>
          <p:cNvSpPr txBox="1"/>
          <p:nvPr/>
        </p:nvSpPr>
        <p:spPr>
          <a:xfrm>
            <a:off x="3099011" y="3261480"/>
            <a:ext cx="894085"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3" name="TextBox 102"/>
          <p:cNvSpPr txBox="1"/>
          <p:nvPr/>
        </p:nvSpPr>
        <p:spPr>
          <a:xfrm>
            <a:off x="3306912" y="3775364"/>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4" name="TextBox 103"/>
          <p:cNvSpPr txBox="1"/>
          <p:nvPr/>
        </p:nvSpPr>
        <p:spPr>
          <a:xfrm>
            <a:off x="3701451" y="290184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53" name="TextBox 52"/>
          <p:cNvSpPr txBox="1"/>
          <p:nvPr/>
        </p:nvSpPr>
        <p:spPr>
          <a:xfrm>
            <a:off x="2646025" y="3560797"/>
            <a:ext cx="660389"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.Net</a:t>
            </a:r>
            <a:endParaRPr lang="en-US" sz="1765" kern="0" dirty="0">
              <a:solidFill>
                <a:srgbClr val="FFFFFF"/>
              </a:solidFill>
            </a:endParaRPr>
          </a:p>
        </p:txBody>
      </p:sp>
      <p:sp>
        <p:nvSpPr>
          <p:cNvPr id="54" name="TextBox 53"/>
          <p:cNvSpPr txBox="1"/>
          <p:nvPr/>
        </p:nvSpPr>
        <p:spPr>
          <a:xfrm>
            <a:off x="352694" y="3167286"/>
            <a:ext cx="6617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PHP</a:t>
            </a:r>
          </a:p>
        </p:txBody>
      </p:sp>
      <p:sp>
        <p:nvSpPr>
          <p:cNvPr id="55" name="TextBox 54"/>
          <p:cNvSpPr txBox="1"/>
          <p:nvPr/>
        </p:nvSpPr>
        <p:spPr>
          <a:xfrm>
            <a:off x="3184978" y="3123875"/>
            <a:ext cx="779511"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Node</a:t>
            </a:r>
          </a:p>
        </p:txBody>
      </p:sp>
      <p:sp>
        <p:nvSpPr>
          <p:cNvPr id="56" name="TextBox 55"/>
          <p:cNvSpPr txBox="1"/>
          <p:nvPr/>
        </p:nvSpPr>
        <p:spPr>
          <a:xfrm>
            <a:off x="3754237" y="3593252"/>
            <a:ext cx="692512"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C++</a:t>
            </a:r>
          </a:p>
        </p:txBody>
      </p:sp>
      <p:sp>
        <p:nvSpPr>
          <p:cNvPr id="57" name="TextBox 56"/>
          <p:cNvSpPr txBox="1"/>
          <p:nvPr/>
        </p:nvSpPr>
        <p:spPr>
          <a:xfrm>
            <a:off x="3208430" y="3978216"/>
            <a:ext cx="666082"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a:t>
            </a:r>
          </a:p>
        </p:txBody>
      </p:sp>
      <p:sp>
        <p:nvSpPr>
          <p:cNvPr id="59" name="TextBox 58"/>
          <p:cNvSpPr txBox="1"/>
          <p:nvPr/>
        </p:nvSpPr>
        <p:spPr>
          <a:xfrm>
            <a:off x="266580" y="3990371"/>
            <a:ext cx="73935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Ruby</a:t>
            </a:r>
          </a:p>
        </p:txBody>
      </p:sp>
      <p:sp>
        <p:nvSpPr>
          <p:cNvPr id="61" name="TextBox 60"/>
          <p:cNvSpPr txBox="1"/>
          <p:nvPr/>
        </p:nvSpPr>
        <p:spPr>
          <a:xfrm>
            <a:off x="1855428" y="3936318"/>
            <a:ext cx="853126"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Win32</a:t>
            </a:r>
          </a:p>
        </p:txBody>
      </p:sp>
      <p:sp>
        <p:nvSpPr>
          <p:cNvPr id="90" name="TextBox 89"/>
          <p:cNvSpPr txBox="1"/>
          <p:nvPr/>
        </p:nvSpPr>
        <p:spPr>
          <a:xfrm>
            <a:off x="1110843" y="2997231"/>
            <a:ext cx="553314"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Go</a:t>
            </a:r>
          </a:p>
        </p:txBody>
      </p:sp>
      <p:sp>
        <p:nvSpPr>
          <p:cNvPr id="91" name="TextBox 90"/>
          <p:cNvSpPr txBox="1"/>
          <p:nvPr/>
        </p:nvSpPr>
        <p:spPr>
          <a:xfrm>
            <a:off x="3836552" y="2871692"/>
            <a:ext cx="630585"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Perl</a:t>
            </a:r>
          </a:p>
        </p:txBody>
      </p:sp>
      <p:sp>
        <p:nvSpPr>
          <p:cNvPr id="92" name="TextBox 91"/>
          <p:cNvSpPr txBox="1"/>
          <p:nvPr/>
        </p:nvSpPr>
        <p:spPr>
          <a:xfrm>
            <a:off x="1803649" y="3191961"/>
            <a:ext cx="10143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Phython</a:t>
            </a:r>
            <a:endParaRPr lang="en-US" sz="1765" kern="0" dirty="0">
              <a:solidFill>
                <a:srgbClr val="FFFFFF"/>
              </a:solidFill>
            </a:endParaRPr>
          </a:p>
        </p:txBody>
      </p:sp>
      <p:sp>
        <p:nvSpPr>
          <p:cNvPr id="93" name="TextBox 92"/>
          <p:cNvSpPr txBox="1"/>
          <p:nvPr/>
        </p:nvSpPr>
        <p:spPr>
          <a:xfrm>
            <a:off x="810975" y="3586232"/>
            <a:ext cx="1144265"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JavaScript</a:t>
            </a:r>
          </a:p>
        </p:txBody>
      </p:sp>
      <p:grpSp>
        <p:nvGrpSpPr>
          <p:cNvPr id="12" name="Group 11"/>
          <p:cNvGrpSpPr/>
          <p:nvPr/>
        </p:nvGrpSpPr>
        <p:grpSpPr>
          <a:xfrm>
            <a:off x="83969" y="4806751"/>
            <a:ext cx="6628773" cy="1865558"/>
            <a:chOff x="208336" y="4813456"/>
            <a:chExt cx="6466039" cy="2035612"/>
          </a:xfrm>
        </p:grpSpPr>
        <p:sp>
          <p:nvSpPr>
            <p:cNvPr id="161" name="Rectangle 160"/>
            <p:cNvSpPr/>
            <p:nvPr/>
          </p:nvSpPr>
          <p:spPr>
            <a:xfrm>
              <a:off x="208336" y="4813456"/>
              <a:ext cx="6466039"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Microsoft Cloud</a:t>
              </a:r>
            </a:p>
          </p:txBody>
        </p:sp>
        <p:grpSp>
          <p:nvGrpSpPr>
            <p:cNvPr id="162" name="Group 161"/>
            <p:cNvGrpSpPr/>
            <p:nvPr/>
          </p:nvGrpSpPr>
          <p:grpSpPr>
            <a:xfrm>
              <a:off x="401910" y="5306623"/>
              <a:ext cx="1833283" cy="1344637"/>
              <a:chOff x="5707409" y="5099960"/>
              <a:chExt cx="1828800" cy="1371600"/>
            </a:xfrm>
          </p:grpSpPr>
          <p:sp>
            <p:nvSpPr>
              <p:cNvPr id="173" name="Rectangle 172"/>
              <p:cNvSpPr/>
              <p:nvPr/>
            </p:nvSpPr>
            <p:spPr>
              <a:xfrm>
                <a:off x="570740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03" y="5469292"/>
                <a:ext cx="1375813" cy="816809"/>
              </a:xfrm>
              <a:prstGeom prst="rect">
                <a:avLst/>
              </a:prstGeom>
            </p:spPr>
          </p:pic>
          <p:sp>
            <p:nvSpPr>
              <p:cNvPr id="175" name="Rectangle 174"/>
              <p:cNvSpPr/>
              <p:nvPr/>
            </p:nvSpPr>
            <p:spPr>
              <a:xfrm>
                <a:off x="6239237" y="5099960"/>
                <a:ext cx="773751" cy="371244"/>
              </a:xfrm>
              <a:prstGeom prst="rect">
                <a:avLst/>
              </a:prstGeom>
            </p:spPr>
            <p:txBody>
              <a:bodyPr wrap="none">
                <a:spAutoFit/>
              </a:bodyPr>
              <a:lstStyle/>
              <a:p>
                <a:pPr defTabSz="896386"/>
                <a:r>
                  <a:rPr lang="en-US" sz="1765" kern="0" dirty="0">
                    <a:solidFill>
                      <a:srgbClr val="FFFFFF"/>
                    </a:solidFill>
                  </a:rPr>
                  <a:t>Azure</a:t>
                </a:r>
              </a:p>
            </p:txBody>
          </p:sp>
        </p:grpSp>
        <p:grpSp>
          <p:nvGrpSpPr>
            <p:cNvPr id="163" name="Group 162"/>
            <p:cNvGrpSpPr/>
            <p:nvPr/>
          </p:nvGrpSpPr>
          <p:grpSpPr>
            <a:xfrm>
              <a:off x="2538113" y="5306623"/>
              <a:ext cx="1833283" cy="1344637"/>
              <a:chOff x="7933589" y="5099960"/>
              <a:chExt cx="1828800" cy="1371600"/>
            </a:xfrm>
          </p:grpSpPr>
          <p:sp>
            <p:nvSpPr>
              <p:cNvPr id="168" name="Rectangle 167"/>
              <p:cNvSpPr/>
              <p:nvPr/>
            </p:nvSpPr>
            <p:spPr>
              <a:xfrm>
                <a:off x="793358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grpSp>
            <p:nvGrpSpPr>
              <p:cNvPr id="169" name="Group 168"/>
              <p:cNvGrpSpPr/>
              <p:nvPr/>
            </p:nvGrpSpPr>
            <p:grpSpPr>
              <a:xfrm>
                <a:off x="8573872" y="5554567"/>
                <a:ext cx="548234" cy="731534"/>
                <a:chOff x="16918515" y="-3457761"/>
                <a:chExt cx="2089150" cy="2787650"/>
              </a:xfrm>
              <a:solidFill>
                <a:schemeClr val="bg1"/>
              </a:solidFill>
            </p:grpSpPr>
            <p:sp>
              <p:nvSpPr>
                <p:cNvPr id="171"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72"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170" name="Rectangle 169"/>
              <p:cNvSpPr/>
              <p:nvPr/>
            </p:nvSpPr>
            <p:spPr>
              <a:xfrm>
                <a:off x="8123175" y="5099960"/>
                <a:ext cx="1449628" cy="369332"/>
              </a:xfrm>
              <a:prstGeom prst="rect">
                <a:avLst/>
              </a:prstGeom>
            </p:spPr>
            <p:txBody>
              <a:bodyPr wrap="none">
                <a:spAutoFit/>
              </a:bodyPr>
              <a:lstStyle/>
              <a:p>
                <a:pPr defTabSz="896386"/>
                <a:r>
                  <a:rPr lang="en-US" sz="1765" kern="0" dirty="0">
                    <a:solidFill>
                      <a:srgbClr val="FFFFFF"/>
                    </a:solidFill>
                  </a:rPr>
                  <a:t>On Premises</a:t>
                </a:r>
              </a:p>
            </p:txBody>
          </p:sp>
        </p:grpSp>
        <p:grpSp>
          <p:nvGrpSpPr>
            <p:cNvPr id="164" name="Group 163"/>
            <p:cNvGrpSpPr/>
            <p:nvPr/>
          </p:nvGrpSpPr>
          <p:grpSpPr>
            <a:xfrm>
              <a:off x="4674316" y="5312584"/>
              <a:ext cx="1865568" cy="1536484"/>
              <a:chOff x="9804660" y="5099960"/>
              <a:chExt cx="1861006" cy="1567294"/>
            </a:xfrm>
          </p:grpSpPr>
          <p:sp>
            <p:nvSpPr>
              <p:cNvPr id="165" name="Rectangle 164"/>
              <p:cNvSpPr/>
              <p:nvPr/>
            </p:nvSpPr>
            <p:spPr>
              <a:xfrm>
                <a:off x="9804660"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66" name="Picture 2" descr="\\MAGNUM\Projects\Microsoft\Cloud Power FY12\Design\ICONS_PNG\Tower.png"/>
              <p:cNvPicPr>
                <a:picLocks noChangeAspect="1" noChangeArrowheads="1"/>
              </p:cNvPicPr>
              <p:nvPr/>
            </p:nvPicPr>
            <p:blipFill>
              <a:blip r:embed="rId7" cstate="print">
                <a:lum bright="100000" contrast="100000"/>
              </a:blip>
              <a:stretch>
                <a:fillRect/>
              </a:stretch>
            </p:blipFill>
            <p:spPr bwMode="auto">
              <a:xfrm>
                <a:off x="9972139" y="5173413"/>
                <a:ext cx="1493841" cy="1493841"/>
              </a:xfrm>
              <a:prstGeom prst="rect">
                <a:avLst/>
              </a:prstGeom>
              <a:noFill/>
            </p:spPr>
          </p:pic>
          <p:sp>
            <p:nvSpPr>
              <p:cNvPr id="167" name="Rectangle 166"/>
              <p:cNvSpPr/>
              <p:nvPr/>
            </p:nvSpPr>
            <p:spPr>
              <a:xfrm>
                <a:off x="9846129" y="5099960"/>
                <a:ext cx="1819537" cy="369332"/>
              </a:xfrm>
              <a:prstGeom prst="rect">
                <a:avLst/>
              </a:prstGeom>
            </p:spPr>
            <p:txBody>
              <a:bodyPr wrap="none">
                <a:spAutoFit/>
              </a:bodyPr>
              <a:lstStyle/>
              <a:p>
                <a:pPr defTabSz="896386"/>
                <a:r>
                  <a:rPr lang="en-US" sz="1765" kern="0" dirty="0">
                    <a:solidFill>
                      <a:srgbClr val="FFFFFF"/>
                    </a:solidFill>
                  </a:rPr>
                  <a:t>Service Provider</a:t>
                </a:r>
              </a:p>
            </p:txBody>
          </p:sp>
        </p:grpSp>
      </p:grpSp>
      <p:grpSp>
        <p:nvGrpSpPr>
          <p:cNvPr id="66" name="Group 65"/>
          <p:cNvGrpSpPr/>
          <p:nvPr/>
        </p:nvGrpSpPr>
        <p:grpSpPr>
          <a:xfrm>
            <a:off x="6858253" y="214827"/>
            <a:ext cx="5217302" cy="1954885"/>
            <a:chOff x="3912469" y="425087"/>
            <a:chExt cx="6450227" cy="2011680"/>
          </a:xfrm>
        </p:grpSpPr>
        <p:sp>
          <p:nvSpPr>
            <p:cNvPr id="67" name="Rectangle 66"/>
            <p:cNvSpPr/>
            <p:nvPr/>
          </p:nvSpPr>
          <p:spPr>
            <a:xfrm>
              <a:off x="3912469" y="425087"/>
              <a:ext cx="6450227" cy="201168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Container Management</a:t>
              </a:r>
            </a:p>
          </p:txBody>
        </p:sp>
        <p:grpSp>
          <p:nvGrpSpPr>
            <p:cNvPr id="68" name="Group 67"/>
            <p:cNvGrpSpPr/>
            <p:nvPr/>
          </p:nvGrpSpPr>
          <p:grpSpPr>
            <a:xfrm>
              <a:off x="4101544" y="906046"/>
              <a:ext cx="1828800" cy="1371600"/>
              <a:chOff x="4092204" y="824804"/>
              <a:chExt cx="1828800" cy="1371600"/>
            </a:xfrm>
          </p:grpSpPr>
          <p:sp>
            <p:nvSpPr>
              <p:cNvPr id="76" name="Rectangle 75"/>
              <p:cNvSpPr/>
              <p:nvPr/>
            </p:nvSpPr>
            <p:spPr>
              <a:xfrm>
                <a:off x="4092204" y="824804"/>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PowerShell</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w="38100">
                <a:solidFill>
                  <a:schemeClr val="accent1"/>
                </a:solidFill>
              </a:ln>
            </p:spPr>
          </p:pic>
        </p:grpSp>
        <p:grpSp>
          <p:nvGrpSpPr>
            <p:cNvPr id="70" name="Group 69"/>
            <p:cNvGrpSpPr/>
            <p:nvPr/>
          </p:nvGrpSpPr>
          <p:grpSpPr>
            <a:xfrm>
              <a:off x="8363502" y="906046"/>
              <a:ext cx="1828800" cy="1388456"/>
              <a:chOff x="8354162" y="845633"/>
              <a:chExt cx="1828800" cy="1388456"/>
            </a:xfrm>
          </p:grpSpPr>
          <p:sp>
            <p:nvSpPr>
              <p:cNvPr id="74" name="Rectangle 73"/>
              <p:cNvSpPr/>
              <p:nvPr/>
            </p:nvSpPr>
            <p:spPr>
              <a:xfrm>
                <a:off x="8354162"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Others</a:t>
                </a:r>
              </a:p>
            </p:txBody>
          </p:sp>
          <p:pic>
            <p:nvPicPr>
              <p:cNvPr id="75" name="Picture 2" descr="C:\Users\mitchellg\Desktop\Automated_2.png"/>
              <p:cNvPicPr>
                <a:picLocks noChangeAspect="1" noChangeArrowheads="1"/>
              </p:cNvPicPr>
              <p:nvPr/>
            </p:nvPicPr>
            <p:blipFill>
              <a:blip r:embed="rId9" cstate="print">
                <a:lum bright="100000"/>
              </a:blip>
              <a:srcRect/>
              <a:stretch>
                <a:fillRect/>
              </a:stretch>
            </p:blipFill>
            <p:spPr bwMode="auto">
              <a:xfrm>
                <a:off x="8662935" y="1022834"/>
                <a:ext cx="1211255" cy="1211255"/>
              </a:xfrm>
              <a:prstGeom prst="rect">
                <a:avLst/>
              </a:prstGeom>
              <a:noFill/>
              <a:ln w="38100">
                <a:noFill/>
              </a:ln>
            </p:spPr>
          </p:pic>
        </p:grpSp>
        <p:grpSp>
          <p:nvGrpSpPr>
            <p:cNvPr id="71" name="Group 70"/>
            <p:cNvGrpSpPr/>
            <p:nvPr/>
          </p:nvGrpSpPr>
          <p:grpSpPr>
            <a:xfrm>
              <a:off x="6183202" y="906046"/>
              <a:ext cx="1956396" cy="1371600"/>
              <a:chOff x="6173862" y="845633"/>
              <a:chExt cx="1956396" cy="1371600"/>
            </a:xfrm>
          </p:grpSpPr>
          <p:sp>
            <p:nvSpPr>
              <p:cNvPr id="72" name="Rectangle 71"/>
              <p:cNvSpPr/>
              <p:nvPr/>
            </p:nvSpPr>
            <p:spPr>
              <a:xfrm>
                <a:off x="6237660"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Docker</a:t>
                </a: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w="38100">
                <a:noFill/>
              </a:ln>
            </p:spPr>
          </p:pic>
        </p:grpSp>
      </p:grpSp>
      <p:grpSp>
        <p:nvGrpSpPr>
          <p:cNvPr id="80" name="Group 79"/>
          <p:cNvGrpSpPr/>
          <p:nvPr/>
        </p:nvGrpSpPr>
        <p:grpSpPr>
          <a:xfrm>
            <a:off x="4623333" y="1288473"/>
            <a:ext cx="2078954" cy="3382110"/>
            <a:chOff x="1767013" y="2024075"/>
            <a:chExt cx="2050084" cy="3297046"/>
          </a:xfrm>
        </p:grpSpPr>
        <p:sp>
          <p:nvSpPr>
            <p:cNvPr id="81" name="Rectangle 80"/>
            <p:cNvSpPr/>
            <p:nvPr/>
          </p:nvSpPr>
          <p:spPr>
            <a:xfrm>
              <a:off x="1767013" y="2024075"/>
              <a:ext cx="2050084" cy="329704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Environments</a:t>
              </a:r>
            </a:p>
          </p:txBody>
        </p:sp>
        <p:grpSp>
          <p:nvGrpSpPr>
            <p:cNvPr id="82" name="Group 81"/>
            <p:cNvGrpSpPr/>
            <p:nvPr/>
          </p:nvGrpSpPr>
          <p:grpSpPr>
            <a:xfrm>
              <a:off x="1877655" y="2901344"/>
              <a:ext cx="1828800" cy="685800"/>
              <a:chOff x="3366086" y="2513564"/>
              <a:chExt cx="1828800" cy="685800"/>
            </a:xfrm>
          </p:grpSpPr>
          <p:sp>
            <p:nvSpPr>
              <p:cNvPr id="87" name="Rectangle 86"/>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83" name="Rectangle 82"/>
            <p:cNvSpPr/>
            <p:nvPr/>
          </p:nvSpPr>
          <p:spPr>
            <a:xfrm>
              <a:off x="1875123" y="4555788"/>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65" kern="0">
                  <a:solidFill>
                    <a:srgbClr val="FFFFFF"/>
                  </a:solidFill>
                </a:rPr>
                <a:t>Others…</a:t>
              </a:r>
              <a:endParaRPr lang="en-US" sz="1765" kern="0" dirty="0">
                <a:solidFill>
                  <a:srgbClr val="FFFFFF"/>
                </a:solidFill>
              </a:endParaRPr>
            </a:p>
          </p:txBody>
        </p:sp>
        <p:grpSp>
          <p:nvGrpSpPr>
            <p:cNvPr id="84" name="Group 83"/>
            <p:cNvGrpSpPr/>
            <p:nvPr/>
          </p:nvGrpSpPr>
          <p:grpSpPr>
            <a:xfrm>
              <a:off x="1877655" y="3733396"/>
              <a:ext cx="1828800" cy="685800"/>
              <a:chOff x="1874706" y="3937841"/>
              <a:chExt cx="1828800" cy="685800"/>
            </a:xfrm>
          </p:grpSpPr>
          <p:sp>
            <p:nvSpPr>
              <p:cNvPr id="85" name="Rectangle 8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6" name="Picture 8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grpSp>
    </p:spTree>
    <p:extLst>
      <p:ext uri="{BB962C8B-B14F-4D97-AF65-F5344CB8AC3E}">
        <p14:creationId xmlns:p14="http://schemas.microsoft.com/office/powerpoint/2010/main" val="164358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1" grpId="0" animBg="1"/>
      <p:bldP spid="90" grpId="0" animBg="1"/>
      <p:bldP spid="91" grpId="0" animBg="1"/>
      <p:bldP spid="92" grpId="0" animBg="1"/>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283"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19" y="3275981"/>
            <a:ext cx="733389" cy="523015"/>
          </a:xfrm>
          <a:prstGeom prst="rect">
            <a:avLst/>
          </a:prstGeom>
        </p:spPr>
      </p:pic>
      <p:grpSp>
        <p:nvGrpSpPr>
          <p:cNvPr id="105" name="Group 104"/>
          <p:cNvGrpSpPr/>
          <p:nvPr/>
        </p:nvGrpSpPr>
        <p:grpSpPr>
          <a:xfrm>
            <a:off x="3103208" y="3242299"/>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059" y="2230101"/>
            <a:ext cx="1673855" cy="781624"/>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2487" y="2402543"/>
            <a:ext cx="778972" cy="61587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4"/>
          <a:stretch>
            <a:fillRect/>
          </a:stretch>
        </p:blipFill>
        <p:spPr>
          <a:xfrm>
            <a:off x="7646959" y="4957488"/>
            <a:ext cx="1044962" cy="510606"/>
          </a:xfrm>
          <a:prstGeom prst="rect">
            <a:avLst/>
          </a:prstGeom>
        </p:spPr>
      </p:pic>
      <p:pic>
        <p:nvPicPr>
          <p:cNvPr id="21" name="Picture 20"/>
          <p:cNvPicPr>
            <a:picLocks noChangeAspect="1"/>
          </p:cNvPicPr>
          <p:nvPr/>
        </p:nvPicPr>
        <p:blipFill>
          <a:blip r:embed="rId15"/>
          <a:stretch>
            <a:fillRect/>
          </a:stretch>
        </p:blipFill>
        <p:spPr>
          <a:xfrm>
            <a:off x="8855430" y="5098102"/>
            <a:ext cx="985050" cy="302576"/>
          </a:xfrm>
          <a:prstGeom prst="rect">
            <a:avLst/>
          </a:prstGeom>
        </p:spPr>
      </p:pic>
      <p:pic>
        <p:nvPicPr>
          <p:cNvPr id="19" name="Picture 18"/>
          <p:cNvPicPr>
            <a:picLocks noChangeAspect="1"/>
          </p:cNvPicPr>
          <p:nvPr/>
        </p:nvPicPr>
        <p:blipFill>
          <a:blip r:embed="rId16"/>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Middleware</a:t>
            </a:r>
          </a:p>
        </p:txBody>
      </p:sp>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&amp; Tools</a:t>
            </a: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1"/>
          <a:stretch>
            <a:fillRect/>
          </a:stretch>
        </p:blipFill>
        <p:spPr>
          <a:xfrm>
            <a:off x="7219109" y="4264191"/>
            <a:ext cx="1019241" cy="205055"/>
          </a:xfrm>
          <a:prstGeom prst="rect">
            <a:avLst/>
          </a:prstGeom>
        </p:spPr>
      </p:pic>
      <p:pic>
        <p:nvPicPr>
          <p:cNvPr id="88" name="Picture 87"/>
          <p:cNvPicPr>
            <a:picLocks noChangeAspect="1"/>
          </p:cNvPicPr>
          <p:nvPr/>
        </p:nvPicPr>
        <p:blipFill>
          <a:blip r:embed="rId22"/>
          <a:stretch>
            <a:fillRect/>
          </a:stretch>
        </p:blipFill>
        <p:spPr>
          <a:xfrm>
            <a:off x="10126137" y="5059683"/>
            <a:ext cx="444989" cy="454591"/>
          </a:xfrm>
          <a:prstGeom prst="rect">
            <a:avLst/>
          </a:prstGeom>
        </p:spPr>
      </p:pic>
      <p:pic>
        <p:nvPicPr>
          <p:cNvPr id="90" name="Picture 89"/>
          <p:cNvPicPr>
            <a:picLocks noChangeAspect="1"/>
          </p:cNvPicPr>
          <p:nvPr/>
        </p:nvPicPr>
        <p:blipFill>
          <a:blip r:embed="rId23"/>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2062" y="3252518"/>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72289" y="3233367"/>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09017" y="3229771"/>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8"/>
          <a:stretch>
            <a:fillRect/>
          </a:stretch>
        </p:blipFill>
        <p:spPr>
          <a:xfrm>
            <a:off x="6868458" y="2412131"/>
            <a:ext cx="569442" cy="606782"/>
          </a:xfrm>
          <a:prstGeom prst="rect">
            <a:avLst/>
          </a:prstGeom>
        </p:spPr>
      </p:pic>
      <p:pic>
        <p:nvPicPr>
          <p:cNvPr id="17" name="Picture 16"/>
          <p:cNvPicPr>
            <a:picLocks noChangeAspect="1"/>
          </p:cNvPicPr>
          <p:nvPr/>
        </p:nvPicPr>
        <p:blipFill>
          <a:blip r:embed="rId29"/>
          <a:stretch>
            <a:fillRect/>
          </a:stretch>
        </p:blipFill>
        <p:spPr>
          <a:xfrm>
            <a:off x="7578684" y="2442420"/>
            <a:ext cx="559963" cy="585130"/>
          </a:xfrm>
          <a:prstGeom prst="rect">
            <a:avLst/>
          </a:prstGeom>
        </p:spPr>
      </p:pic>
      <p:pic>
        <p:nvPicPr>
          <p:cNvPr id="83" name="Picture 82"/>
          <p:cNvPicPr>
            <a:picLocks noChangeAspect="1"/>
          </p:cNvPicPr>
          <p:nvPr/>
        </p:nvPicPr>
        <p:blipFill>
          <a:blip r:embed="rId30"/>
          <a:stretch>
            <a:fillRect/>
          </a:stretch>
        </p:blipFill>
        <p:spPr>
          <a:xfrm>
            <a:off x="8164442" y="5835501"/>
            <a:ext cx="1220406" cy="449109"/>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63071" y="5805179"/>
            <a:ext cx="1278581" cy="434265"/>
          </a:xfrm>
          <a:prstGeom prst="rect">
            <a:avLst/>
          </a:prstGeom>
        </p:spPr>
      </p:pic>
      <p:pic>
        <p:nvPicPr>
          <p:cNvPr id="9" name="Picture 8"/>
          <p:cNvPicPr>
            <a:picLocks noChangeAspect="1"/>
          </p:cNvPicPr>
          <p:nvPr/>
        </p:nvPicPr>
        <p:blipFill rotWithShape="1">
          <a:blip r:embed="rId32"/>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DevOps</a:t>
            </a:r>
          </a:p>
        </p:txBody>
      </p:sp>
      <p:sp>
        <p:nvSpPr>
          <p:cNvPr id="110" name="TextBox 109"/>
          <p:cNvSpPr txBox="1"/>
          <p:nvPr/>
        </p:nvSpPr>
        <p:spPr>
          <a:xfrm>
            <a:off x="3740695" y="3351308"/>
            <a:ext cx="1567236" cy="333617"/>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PaaS </a:t>
            </a:r>
          </a:p>
        </p:txBody>
      </p:sp>
      <p:pic>
        <p:nvPicPr>
          <p:cNvPr id="113" name="Picture 1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539199" y="5849749"/>
            <a:ext cx="1289448" cy="497994"/>
          </a:xfrm>
          <a:prstGeom prst="rect">
            <a:avLst/>
          </a:prstGeom>
        </p:spPr>
      </p:pic>
      <p:pic>
        <p:nvPicPr>
          <p:cNvPr id="114" name="Picture 11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60944" y="5831683"/>
            <a:ext cx="837274" cy="509509"/>
          </a:xfrm>
          <a:prstGeom prst="rect">
            <a:avLst/>
          </a:prstGeom>
        </p:spPr>
      </p:pic>
      <p:pic>
        <p:nvPicPr>
          <p:cNvPr id="121" name="Picture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25768" y="5873350"/>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1"/>
          <a:stretch>
            <a:fillRect/>
          </a:stretch>
        </p:blipFill>
        <p:spPr>
          <a:xfrm>
            <a:off x="2443008" y="5835501"/>
            <a:ext cx="490088" cy="484112"/>
          </a:xfrm>
          <a:prstGeom prst="rect">
            <a:avLst/>
          </a:prstGeom>
        </p:spPr>
      </p:pic>
      <p:pic>
        <p:nvPicPr>
          <p:cNvPr id="72" name="Picture 7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3"/>
          <a:stretch>
            <a:fillRect/>
          </a:stretch>
        </p:blipFill>
        <p:spPr>
          <a:xfrm>
            <a:off x="1733545" y="5825587"/>
            <a:ext cx="505774" cy="596814"/>
          </a:xfrm>
          <a:prstGeom prst="rect">
            <a:avLst/>
          </a:prstGeom>
        </p:spPr>
      </p:pic>
      <p:pic>
        <p:nvPicPr>
          <p:cNvPr id="76" name="Picture 7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6"/>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80155" y="5908337"/>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www.packet.net/media/images/m7S2-kubernetes.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34136" y="3141047"/>
            <a:ext cx="825987" cy="707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en/thumb/3/3a/OpenShift-LogoType.svg/1024px-OpenShift-LogoType.svg.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47430" y="3178460"/>
            <a:ext cx="688709" cy="688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480399" y="3228140"/>
            <a:ext cx="915454" cy="389555"/>
          </a:xfrm>
          <a:prstGeom prst="rect">
            <a:avLst/>
          </a:prstGeom>
        </p:spPr>
      </p:pic>
      <p:pic>
        <p:nvPicPr>
          <p:cNvPr id="16" name="Picture 1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480606" y="3133943"/>
            <a:ext cx="755500" cy="665053"/>
          </a:xfrm>
          <a:prstGeom prst="rect">
            <a:avLst/>
          </a:prstGeom>
        </p:spPr>
      </p:pic>
      <p:sp>
        <p:nvSpPr>
          <p:cNvPr id="71" name="TextBox 70"/>
          <p:cNvSpPr txBox="1"/>
          <p:nvPr/>
        </p:nvSpPr>
        <p:spPr>
          <a:xfrm>
            <a:off x="6563025" y="3201117"/>
            <a:ext cx="775772" cy="574901"/>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Orchestration</a:t>
            </a:r>
          </a:p>
        </p:txBody>
      </p:sp>
      <p:sp>
        <p:nvSpPr>
          <p:cNvPr id="6" name="Rectangle 5"/>
          <p:cNvSpPr/>
          <p:nvPr/>
        </p:nvSpPr>
        <p:spPr>
          <a:xfrm>
            <a:off x="1623716" y="2336623"/>
            <a:ext cx="1140238" cy="72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2"/>
              </a:solidFill>
            </a:endParaRPr>
          </a:p>
        </p:txBody>
      </p:sp>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36526" y="2351736"/>
            <a:ext cx="714618" cy="702229"/>
          </a:xfrm>
          <a:prstGeom prst="rect">
            <a:avLst/>
          </a:prstGeom>
        </p:spPr>
      </p:pic>
    </p:spTree>
    <p:extLst>
      <p:ext uri="{BB962C8B-B14F-4D97-AF65-F5344CB8AC3E}">
        <p14:creationId xmlns:p14="http://schemas.microsoft.com/office/powerpoint/2010/main" val="35985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75765"/>
            <a:ext cx="11653523" cy="5904950"/>
          </a:xfrm>
        </p:spPr>
        <p:txBody>
          <a:bodyPr/>
          <a:lstStyle/>
          <a:p>
            <a:r>
              <a:rPr lang="en-US" dirty="0"/>
              <a:t>Micro Services</a:t>
            </a:r>
          </a:p>
          <a:p>
            <a:pPr lvl="1"/>
            <a:r>
              <a:rPr lang="en-US" dirty="0"/>
              <a:t>3-5 Years</a:t>
            </a:r>
          </a:p>
          <a:p>
            <a:pPr lvl="1"/>
            <a:r>
              <a:rPr lang="en-US" dirty="0"/>
              <a:t>Many are now leveraging the processes</a:t>
            </a:r>
          </a:p>
          <a:p>
            <a:pPr lvl="1"/>
            <a:r>
              <a:rPr lang="en-US" dirty="0"/>
              <a:t>It will take time for applications to be rewritten using new technology</a:t>
            </a:r>
          </a:p>
          <a:p>
            <a:pPr lvl="1"/>
            <a:r>
              <a:rPr lang="en-US" dirty="0"/>
              <a:t>DevOps practices will dictate</a:t>
            </a:r>
          </a:p>
          <a:p>
            <a:pPr lvl="2"/>
            <a:r>
              <a:rPr lang="en-US" dirty="0"/>
              <a:t>As people learn about the massive capabilities of Agile, DevOps capabilities they will institute these changes but it will take time to change many apps</a:t>
            </a:r>
          </a:p>
          <a:p>
            <a:pPr lvl="1"/>
            <a:r>
              <a:rPr lang="en-US" dirty="0"/>
              <a:t>Cloud scale and cost savings could make it shorter (possibly even much shorter)</a:t>
            </a:r>
          </a:p>
          <a:p>
            <a:r>
              <a:rPr lang="en-US" dirty="0"/>
              <a:t>Containers</a:t>
            </a:r>
          </a:p>
          <a:p>
            <a:pPr lvl="1"/>
            <a:r>
              <a:rPr lang="en-US" dirty="0"/>
              <a:t>1-2 Years</a:t>
            </a:r>
          </a:p>
          <a:p>
            <a:pPr lvl="1"/>
            <a:r>
              <a:rPr lang="en-US" dirty="0"/>
              <a:t>Docker has already started driving this technology forward</a:t>
            </a:r>
          </a:p>
          <a:p>
            <a:pPr lvl="1"/>
            <a:r>
              <a:rPr lang="en-US" dirty="0"/>
              <a:t>No “coding” changes are needed so very fast adoption</a:t>
            </a:r>
          </a:p>
          <a:p>
            <a:pPr lvl="1"/>
            <a:r>
              <a:rPr lang="en-US" dirty="0"/>
              <a:t>Docker, Cloud providers and new Server OS are all making it easy and cost effective</a:t>
            </a:r>
          </a:p>
        </p:txBody>
      </p:sp>
      <p:sp>
        <p:nvSpPr>
          <p:cNvPr id="3" name="Title 2"/>
          <p:cNvSpPr>
            <a:spLocks noGrp="1"/>
          </p:cNvSpPr>
          <p:nvPr>
            <p:ph type="title"/>
          </p:nvPr>
        </p:nvSpPr>
        <p:spPr/>
        <p:txBody>
          <a:bodyPr/>
          <a:lstStyle/>
          <a:p>
            <a:r>
              <a:rPr lang="en-US" dirty="0"/>
              <a:t>How Long Will it take to be mainstream?</a:t>
            </a:r>
          </a:p>
        </p:txBody>
      </p:sp>
    </p:spTree>
    <p:extLst>
      <p:ext uri="{BB962C8B-B14F-4D97-AF65-F5344CB8AC3E}">
        <p14:creationId xmlns:p14="http://schemas.microsoft.com/office/powerpoint/2010/main" val="4727904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72199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Fast Iteration</a:t>
            </a:r>
          </a:p>
        </p:txBody>
      </p:sp>
      <p:sp>
        <p:nvSpPr>
          <p:cNvPr id="6" name="Rectangle 5"/>
          <p:cNvSpPr/>
          <p:nvPr/>
        </p:nvSpPr>
        <p:spPr bwMode="auto">
          <a:xfrm>
            <a:off x="520073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Resource Controls</a:t>
            </a:r>
          </a:p>
        </p:txBody>
      </p:sp>
      <p:sp>
        <p:nvSpPr>
          <p:cNvPr id="7" name="Rectangle 6"/>
          <p:cNvSpPr/>
          <p:nvPr/>
        </p:nvSpPr>
        <p:spPr bwMode="auto">
          <a:xfrm>
            <a:off x="967947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Rapid Deployment</a:t>
            </a:r>
          </a:p>
        </p:txBody>
      </p:sp>
      <p:sp>
        <p:nvSpPr>
          <p:cNvPr id="8" name="Rectangle 7"/>
          <p:cNvSpPr/>
          <p:nvPr/>
        </p:nvSpPr>
        <p:spPr bwMode="auto">
          <a:xfrm>
            <a:off x="296136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Defined State Separation</a:t>
            </a:r>
          </a:p>
        </p:txBody>
      </p:sp>
      <p:sp>
        <p:nvSpPr>
          <p:cNvPr id="9" name="Rectangle 8"/>
          <p:cNvSpPr/>
          <p:nvPr/>
        </p:nvSpPr>
        <p:spPr bwMode="auto">
          <a:xfrm>
            <a:off x="744010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Immutability</a:t>
            </a:r>
          </a:p>
          <a:p>
            <a:pPr algn="ctr" defTabSz="914102" fontAlgn="base">
              <a:lnSpc>
                <a:spcPct val="90000"/>
              </a:lnSpc>
              <a:spcBef>
                <a:spcPct val="0"/>
              </a:spcBef>
              <a:spcAft>
                <a:spcPct val="0"/>
              </a:spcAft>
            </a:pPr>
            <a:r>
              <a:rPr lang="en-US" sz="1600" dirty="0">
                <a:solidFill>
                  <a:srgbClr val="FFFFFF"/>
                </a:solidFill>
              </a:rPr>
              <a:t>(unchangeable)</a:t>
            </a:r>
          </a:p>
        </p:txBody>
      </p:sp>
    </p:spTree>
    <p:extLst>
      <p:ext uri="{BB962C8B-B14F-4D97-AF65-F5344CB8AC3E}">
        <p14:creationId xmlns:p14="http://schemas.microsoft.com/office/powerpoint/2010/main" val="1140935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721996" y="1636150"/>
            <a:ext cx="1792850" cy="1792850"/>
            <a:chOff x="2103523" y="4870764"/>
            <a:chExt cx="1828800" cy="1828800"/>
          </a:xfrm>
        </p:grpSpPr>
        <p:sp>
          <p:nvSpPr>
            <p:cNvPr id="29" name="Rectangle 28"/>
            <p:cNvSpPr/>
            <p:nvPr/>
          </p:nvSpPr>
          <p:spPr bwMode="auto">
            <a:xfrm>
              <a:off x="2103523"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noFill/>
              </p:spPr>
              <p:txBody>
                <a:bodyPr wrap="none" lIns="179285" tIns="143428" rIns="179285" bIns="143428"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3"/>
                  <a:stretch>
                    <a:fillRect/>
                  </a:stretch>
                </a:blipFill>
              </p:spPr>
              <p:txBody>
                <a:bodyPr/>
                <a:lstStyle/>
                <a:p>
                  <a:r>
                    <a:rPr lang="en-US">
                      <a:noFill/>
                    </a:rPr>
                    <a:t> </a:t>
                  </a:r>
                </a:p>
              </p:txBody>
            </p:sp>
          </mc:Fallback>
        </mc:AlternateContent>
      </p:grpSp>
      <p:grpSp>
        <p:nvGrpSpPr>
          <p:cNvPr id="5" name="Group 4"/>
          <p:cNvGrpSpPr/>
          <p:nvPr/>
        </p:nvGrpSpPr>
        <p:grpSpPr>
          <a:xfrm>
            <a:off x="5201847" y="1636150"/>
            <a:ext cx="1792850" cy="1792850"/>
            <a:chOff x="4922837" y="4870764"/>
            <a:chExt cx="1828800" cy="1828800"/>
          </a:xfrm>
        </p:grpSpPr>
        <p:sp>
          <p:nvSpPr>
            <p:cNvPr id="31" name="Rectangle 30"/>
            <p:cNvSpPr/>
            <p:nvPr/>
          </p:nvSpPr>
          <p:spPr bwMode="auto">
            <a:xfrm>
              <a:off x="4922837"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Databases</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681699" y="1636150"/>
            <a:ext cx="1792850" cy="1792850"/>
            <a:chOff x="7165848" y="4895023"/>
            <a:chExt cx="1828800" cy="1828800"/>
          </a:xfrm>
        </p:grpSpPr>
        <p:sp>
          <p:nvSpPr>
            <p:cNvPr id="33" name="Rectangle 32"/>
            <p:cNvSpPr/>
            <p:nvPr/>
          </p:nvSpPr>
          <p:spPr bwMode="auto">
            <a:xfrm>
              <a:off x="7165848" y="4895023"/>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Web</a:t>
              </a:r>
            </a:p>
          </p:txBody>
        </p:sp>
        <p:grpSp>
          <p:nvGrpSpPr>
            <p:cNvPr id="2" name="Group 1"/>
            <p:cNvGrpSpPr/>
            <p:nvPr/>
          </p:nvGrpSpPr>
          <p:grpSpPr>
            <a:xfrm>
              <a:off x="7577364" y="5021262"/>
              <a:ext cx="1005769" cy="920831"/>
              <a:chOff x="7589837" y="5094544"/>
              <a:chExt cx="1005769" cy="920831"/>
            </a:xfrm>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grpSp>
      </p:grpSp>
      <p:grpSp>
        <p:nvGrpSpPr>
          <p:cNvPr id="15" name="Group 14"/>
          <p:cNvGrpSpPr/>
          <p:nvPr/>
        </p:nvGrpSpPr>
        <p:grpSpPr>
          <a:xfrm>
            <a:off x="7440637" y="4325425"/>
            <a:ext cx="1792850" cy="1792850"/>
            <a:chOff x="7666037" y="3954462"/>
            <a:chExt cx="1828800" cy="1828800"/>
          </a:xfrm>
        </p:grpSpPr>
        <p:sp>
          <p:nvSpPr>
            <p:cNvPr id="64" name="Rectangle 63"/>
            <p:cNvSpPr/>
            <p:nvPr/>
          </p:nvSpPr>
          <p:spPr bwMode="auto">
            <a:xfrm>
              <a:off x="76660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958513" y="4325425"/>
            <a:ext cx="1792850" cy="1792850"/>
            <a:chOff x="3017837" y="3954462"/>
            <a:chExt cx="1828800" cy="1828800"/>
          </a:xfrm>
        </p:grpSpPr>
        <p:sp>
          <p:nvSpPr>
            <p:cNvPr id="48" name="Rectangle 47"/>
            <p:cNvSpPr/>
            <p:nvPr/>
          </p:nvSpPr>
          <p:spPr bwMode="auto">
            <a:xfrm>
              <a:off x="30178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68373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231106"/>
          </a:xfrm>
        </p:spPr>
        <p:txBody>
          <a:bodyPr/>
          <a:lstStyle/>
          <a:p>
            <a:r>
              <a:rPr lang="en-US" dirty="0"/>
              <a:t>Azure Container Service Template</a:t>
            </a:r>
          </a:p>
        </p:txBody>
      </p:sp>
      <p:sp>
        <p:nvSpPr>
          <p:cNvPr id="4" name="Text Placeholder 3"/>
          <p:cNvSpPr>
            <a:spLocks noGrp="1"/>
          </p:cNvSpPr>
          <p:nvPr>
            <p:ph type="body" sz="quarter" idx="11"/>
          </p:nvPr>
        </p:nvSpPr>
        <p:spPr>
          <a:xfrm>
            <a:off x="358569" y="2062264"/>
            <a:ext cx="5378549" cy="2554545"/>
          </a:xfrm>
        </p:spPr>
        <p:txBody>
          <a:bodyPr/>
          <a:lstStyle/>
          <a:p>
            <a:pPr>
              <a:spcBef>
                <a:spcPts val="1176"/>
              </a:spcBef>
            </a:pPr>
            <a:r>
              <a:rPr lang="en-US" dirty="0" err="1"/>
              <a:t>orchestratorProfile</a:t>
            </a:r>
            <a:endParaRPr lang="en-US" dirty="0"/>
          </a:p>
          <a:p>
            <a:pPr>
              <a:spcBef>
                <a:spcPts val="1176"/>
              </a:spcBef>
            </a:pPr>
            <a:r>
              <a:rPr lang="en-US" dirty="0" err="1"/>
              <a:t>masterProfile</a:t>
            </a:r>
            <a:endParaRPr lang="en-US" dirty="0"/>
          </a:p>
          <a:p>
            <a:pPr>
              <a:spcBef>
                <a:spcPts val="1176"/>
              </a:spcBef>
            </a:pPr>
            <a:r>
              <a:rPr lang="en-US" dirty="0" err="1"/>
              <a:t>agentPoolProfiles</a:t>
            </a:r>
            <a:endParaRPr lang="en-US" dirty="0"/>
          </a:p>
          <a:p>
            <a:pPr>
              <a:spcBef>
                <a:spcPts val="1176"/>
              </a:spcBef>
            </a:pPr>
            <a:r>
              <a:rPr lang="en-US" dirty="0" err="1"/>
              <a:t>linuxProfile</a:t>
            </a:r>
            <a:endParaRPr lang="en-US" dirty="0"/>
          </a:p>
          <a:p>
            <a:pPr marL="0" indent="0">
              <a:spcBef>
                <a:spcPts val="1176"/>
              </a:spcBef>
              <a:buNone/>
            </a:pPr>
            <a:endParaRPr lang="en-US" dirty="0">
              <a:gradFill>
                <a:gsLst>
                  <a:gs pos="1250">
                    <a:srgbClr val="505050"/>
                  </a:gs>
                  <a:gs pos="100000">
                    <a:srgbClr val="505050"/>
                  </a:gs>
                </a:gsLst>
                <a:lin ang="5400000" scaled="0"/>
              </a:gradFill>
            </a:endParaRPr>
          </a:p>
        </p:txBody>
      </p:sp>
      <p:pic>
        <p:nvPicPr>
          <p:cNvPr id="6" name="Picture 5"/>
          <p:cNvPicPr>
            <a:picLocks noChangeAspect="1"/>
          </p:cNvPicPr>
          <p:nvPr/>
        </p:nvPicPr>
        <p:blipFill>
          <a:blip r:embed="rId2"/>
          <a:stretch>
            <a:fillRect/>
          </a:stretch>
        </p:blipFill>
        <p:spPr>
          <a:xfrm>
            <a:off x="5624750" y="509227"/>
            <a:ext cx="6443053" cy="5929477"/>
          </a:xfrm>
          <a:prstGeom prst="rect">
            <a:avLst/>
          </a:prstGeom>
        </p:spPr>
      </p:pic>
    </p:spTree>
    <p:extLst>
      <p:ext uri="{BB962C8B-B14F-4D97-AF65-F5344CB8AC3E}">
        <p14:creationId xmlns:p14="http://schemas.microsoft.com/office/powerpoint/2010/main" val="38340610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gradFill>
                  <a:gsLst>
                    <a:gs pos="20354">
                      <a:schemeClr val="tx1"/>
                    </a:gs>
                    <a:gs pos="40000">
                      <a:schemeClr val="tx1"/>
                    </a:gs>
                  </a:gsLst>
                  <a:lin ang="5400000" scaled="0"/>
                </a:gradFill>
              </a:rPr>
              <a:t>Learn more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with FREE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IT Pro Resources</a:t>
            </a:r>
          </a:p>
        </p:txBody>
      </p:sp>
      <p:sp>
        <p:nvSpPr>
          <p:cNvPr id="6" name="Text Placeholder 5"/>
          <p:cNvSpPr>
            <a:spLocks noGrp="1"/>
          </p:cNvSpPr>
          <p:nvPr>
            <p:ph type="body" sz="quarter" idx="10"/>
          </p:nvPr>
        </p:nvSpPr>
        <p:spPr>
          <a:xfrm>
            <a:off x="5230003" y="485569"/>
            <a:ext cx="6394809" cy="1194836"/>
          </a:xfrm>
        </p:spPr>
        <p:txBody>
          <a:bodyPr/>
          <a:lstStyle/>
          <a:p>
            <a:pPr>
              <a:lnSpc>
                <a:spcPct val="85000"/>
              </a:lnSpc>
            </a:pPr>
            <a:r>
              <a:rPr lang="en-US" sz="3137" dirty="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5C2D91">
                        <a:lumMod val="20000"/>
                        <a:lumOff val="80000"/>
                      </a:srgbClr>
                    </a:gs>
                    <a:gs pos="40000">
                      <a:srgbClr val="5C2D91">
                        <a:lumMod val="20000"/>
                        <a:lumOff val="80000"/>
                      </a:srgbClr>
                    </a:gs>
                  </a:gsLst>
                  <a:lin ang="5400000" scaled="0"/>
                </a:gradFill>
              </a:rPr>
              <a:t>Expand your </a:t>
            </a:r>
            <a:br>
              <a:rPr lang="en-US" sz="3137" dirty="0">
                <a:gradFill>
                  <a:gsLst>
                    <a:gs pos="20354">
                      <a:srgbClr val="5C2D91">
                        <a:lumMod val="20000"/>
                        <a:lumOff val="80000"/>
                      </a:srgbClr>
                    </a:gs>
                    <a:gs pos="40000">
                      <a:srgbClr val="5C2D91">
                        <a:lumMod val="20000"/>
                        <a:lumOff val="80000"/>
                      </a:srgbClr>
                    </a:gs>
                  </a:gsLst>
                  <a:lin ang="5400000" scaled="0"/>
                </a:gradFill>
              </a:rPr>
            </a:br>
            <a:r>
              <a:rPr lang="en-US" sz="3137" dirty="0">
                <a:gradFill>
                  <a:gsLst>
                    <a:gs pos="20354">
                      <a:srgbClr val="5C2D91">
                        <a:lumMod val="20000"/>
                        <a:lumOff val="80000"/>
                      </a:srgbClr>
                    </a:gs>
                    <a:gs pos="40000">
                      <a:srgbClr val="5C2D91">
                        <a:lumMod val="20000"/>
                        <a:lumOff val="80000"/>
                      </a:srgbClr>
                    </a:gs>
                  </a:gsLst>
                  <a:lin ang="5400000" scaled="0"/>
                </a:gradFill>
              </a:rPr>
              <a:t>Modern Infrastructure Knowledge</a:t>
            </a:r>
          </a:p>
        </p:txBody>
      </p:sp>
      <p:sp>
        <p:nvSpPr>
          <p:cNvPr id="5" name="Text Placeholder 5"/>
          <p:cNvSpPr txBox="1">
            <a:spLocks/>
          </p:cNvSpPr>
          <p:nvPr/>
        </p:nvSpPr>
        <p:spPr>
          <a:xfrm>
            <a:off x="5230003" y="1728939"/>
            <a:ext cx="6648484" cy="1888806"/>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137" dirty="0">
                <a:gradFill>
                  <a:gsLst>
                    <a:gs pos="20354">
                      <a:srgbClr val="FFFFFF"/>
                    </a:gs>
                    <a:gs pos="40000">
                      <a:srgbClr val="FFFFFF"/>
                    </a:gs>
                  </a:gsLst>
                  <a:lin ang="5400000" scaled="0"/>
                </a:gradFill>
              </a:rPr>
              <a:t>Free </a:t>
            </a:r>
            <a:r>
              <a:rPr lang="en-US" sz="3137" dirty="0" err="1">
                <a:gradFill>
                  <a:gsLst>
                    <a:gs pos="20354">
                      <a:srgbClr val="FFFFFF"/>
                    </a:gs>
                    <a:gs pos="40000">
                      <a:srgbClr val="FFFFFF"/>
                    </a:gs>
                  </a:gsLst>
                  <a:lin ang="5400000" scaled="0"/>
                </a:gradFill>
              </a:rPr>
              <a:t>ebooks</a:t>
            </a:r>
            <a:r>
              <a:rPr lang="en-US" sz="3137" dirty="0">
                <a:gradFill>
                  <a:gsLst>
                    <a:gs pos="20354">
                      <a:srgbClr val="FFFFFF"/>
                    </a:gs>
                    <a:gs pos="40000">
                      <a:srgbClr val="FFFFFF"/>
                    </a:gs>
                  </a:gsLst>
                  <a:lin ang="5400000" scaled="0"/>
                </a:gradFill>
              </a:rPr>
              <a:t>:</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Deploying Hyper-V with Software-Defined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Storage &amp; Networking: </a:t>
            </a:r>
            <a:r>
              <a:rPr lang="en-US" sz="1961" dirty="0">
                <a:gradFill>
                  <a:gsLst>
                    <a:gs pos="1250">
                      <a:srgbClr val="FFFFFF"/>
                    </a:gs>
                    <a:gs pos="100000">
                      <a:srgbClr val="FFFFFF"/>
                    </a:gs>
                  </a:gsLst>
                  <a:lin ang="5400000" scaled="0"/>
                </a:gradFill>
                <a:hlinkClick r:id="rId4"/>
              </a:rPr>
              <a:t>http://aka.ms/deployinghyperv </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System Center: Integrated Cloud Platform: </a:t>
            </a:r>
            <a:r>
              <a:rPr lang="en-US" sz="1961" dirty="0">
                <a:gradFill>
                  <a:gsLst>
                    <a:gs pos="1250">
                      <a:srgbClr val="FFFFFF"/>
                    </a:gs>
                    <a:gs pos="100000">
                      <a:srgbClr val="FFFFFF"/>
                    </a:gs>
                  </a:gsLst>
                  <a:lin ang="5400000" scaled="0"/>
                </a:gradFill>
                <a:hlinkClick r:id="rId5"/>
              </a:rPr>
              <a:t>http://aka.ms/cloud-platform-ebook </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230003" y="5669997"/>
            <a:ext cx="6320107" cy="85690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Join the IT Pro community: </a:t>
            </a:r>
          </a:p>
          <a:p>
            <a:pPr lvl="1">
              <a:lnSpc>
                <a:spcPct val="85000"/>
              </a:lnSpc>
              <a:buClr>
                <a:srgbClr val="FFFFFF"/>
              </a:buClr>
            </a:pPr>
            <a:r>
              <a:rPr lang="en-US" sz="1961" dirty="0">
                <a:gradFill>
                  <a:gsLst>
                    <a:gs pos="20354">
                      <a:srgbClr val="FFFFFF"/>
                    </a:gs>
                    <a:gs pos="40000">
                      <a:srgbClr val="FFFFFF"/>
                    </a:gs>
                  </a:gsLst>
                  <a:lin ang="5400000" scaled="0"/>
                </a:gradFill>
              </a:rPr>
              <a:t>Twitter </a:t>
            </a:r>
            <a:r>
              <a:rPr lang="en-US" sz="1961" dirty="0">
                <a:gradFill>
                  <a:gsLst>
                    <a:gs pos="20354">
                      <a:srgbClr val="FFFFFF"/>
                    </a:gs>
                    <a:gs pos="40000">
                      <a:srgbClr val="FFFFFF"/>
                    </a:gs>
                  </a:gsLst>
                  <a:lin ang="5400000" scaled="0"/>
                </a:gradFill>
                <a:hlinkClick r:id="rId6"/>
              </a:rPr>
              <a:t>@</a:t>
            </a:r>
            <a:r>
              <a:rPr lang="en-US" sz="1961" dirty="0" err="1">
                <a:gradFill>
                  <a:gsLst>
                    <a:gs pos="20354">
                      <a:srgbClr val="FFFFFF"/>
                    </a:gs>
                    <a:gs pos="40000">
                      <a:srgbClr val="FFFFFF"/>
                    </a:gs>
                  </a:gsLst>
                  <a:lin ang="5400000" scaled="0"/>
                </a:gradFill>
                <a:hlinkClick r:id="rId6"/>
              </a:rPr>
              <a:t>MS_ITPro</a:t>
            </a:r>
            <a:endParaRPr lang="en-US" sz="1961" dirty="0">
              <a:gradFill>
                <a:gsLst>
                  <a:gs pos="20354">
                    <a:srgbClr val="FFFFFF"/>
                  </a:gs>
                  <a:gs pos="40000">
                    <a:srgbClr val="FFFFFF"/>
                  </a:gs>
                </a:gsLst>
                <a:lin ang="5400000" scaled="0"/>
              </a:gradFill>
            </a:endParaRPr>
          </a:p>
        </p:txBody>
      </p:sp>
      <p:sp>
        <p:nvSpPr>
          <p:cNvPr id="9" name="Text Placeholder 5"/>
          <p:cNvSpPr txBox="1">
            <a:spLocks/>
          </p:cNvSpPr>
          <p:nvPr/>
        </p:nvSpPr>
        <p:spPr>
          <a:xfrm>
            <a:off x="5230003" y="3726624"/>
            <a:ext cx="6686304" cy="183751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Get hands-on: Free virtual labs: </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Virtualization with Windows Server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and System Center: </a:t>
            </a:r>
            <a:r>
              <a:rPr lang="en-US" sz="1961" dirty="0">
                <a:gradFill>
                  <a:gsLst>
                    <a:gs pos="1250">
                      <a:srgbClr val="FFFFFF"/>
                    </a:gs>
                    <a:gs pos="100000">
                      <a:srgbClr val="FFFFFF"/>
                    </a:gs>
                  </a:gsLst>
                  <a:lin ang="5400000" scaled="0"/>
                </a:gradFill>
                <a:hlinkClick r:id="rId7"/>
              </a:rPr>
              <a:t>http://aka.ms/virtualization-lab</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Windows Azure Pack: Install and Configure: </a:t>
            </a:r>
            <a:r>
              <a:rPr lang="en-US" sz="1961" dirty="0">
                <a:gradFill>
                  <a:gsLst>
                    <a:gs pos="1250">
                      <a:srgbClr val="FFFFFF"/>
                    </a:gs>
                    <a:gs pos="100000">
                      <a:srgbClr val="FFFFFF"/>
                    </a:gs>
                  </a:gsLst>
                  <a:lin ang="5400000" scaled="0"/>
                </a:gradFill>
                <a:hlinkClick r:id="rId8"/>
              </a:rPr>
              <a:t>http://aka.ms/wap-lab </a:t>
            </a:r>
            <a:endParaRPr lang="en-US" sz="196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292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0078D7">
                        <a:lumMod val="20000"/>
                        <a:lumOff val="80000"/>
                      </a:srgbClr>
                    </a:gs>
                    <a:gs pos="40000">
                      <a:srgbClr val="0078D7">
                        <a:lumMod val="20000"/>
                        <a:lumOff val="80000"/>
                      </a:srgbClr>
                    </a:gs>
                  </a:gsLst>
                </a:gradFill>
              </a:rPr>
              <a:t>Accelerate your application </a:t>
            </a:r>
            <a:br>
              <a:rPr lang="en-US" sz="3137" dirty="0">
                <a:gradFill>
                  <a:gsLst>
                    <a:gs pos="20354">
                      <a:srgbClr val="0078D7">
                        <a:lumMod val="20000"/>
                        <a:lumOff val="80000"/>
                      </a:srgbClr>
                    </a:gs>
                    <a:gs pos="40000">
                      <a:srgbClr val="0078D7">
                        <a:lumMod val="20000"/>
                        <a:lumOff val="80000"/>
                      </a:srgbClr>
                    </a:gs>
                  </a:gsLst>
                </a:gradFill>
              </a:rPr>
            </a:br>
            <a:r>
              <a:rPr lang="en-US" sz="3137" dirty="0">
                <a:gradFill>
                  <a:gsLst>
                    <a:gs pos="20354">
                      <a:srgbClr val="0078D7">
                        <a:lumMod val="20000"/>
                        <a:lumOff val="80000"/>
                      </a:srgbClr>
                    </a:gs>
                    <a:gs pos="40000">
                      <a:srgbClr val="0078D7">
                        <a:lumMod val="20000"/>
                        <a:lumOff val="80000"/>
                      </a:srgbClr>
                    </a:gs>
                  </a:gsLst>
                </a:gradFill>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Download the Forrester Infrastructure-as-Code whitepaper: </a:t>
            </a:r>
          </a:p>
          <a:p>
            <a:pPr lvl="1">
              <a:buClr>
                <a:srgbClr val="FFFFFF"/>
              </a:buClr>
            </a:pPr>
            <a:r>
              <a:rPr lang="en-US" sz="1961" dirty="0">
                <a:gradFill>
                  <a:gsLst>
                    <a:gs pos="1250">
                      <a:srgbClr val="FFFFFF"/>
                    </a:gs>
                    <a:gs pos="100000">
                      <a:srgbClr val="FFFFFF"/>
                    </a:gs>
                  </a:gsLst>
                  <a:lin ang="5400000" scaled="0"/>
                </a:gradFill>
              </a:rPr>
              <a:t>Complexity kills.  Automate with Infra as code: </a:t>
            </a:r>
            <a:r>
              <a:rPr lang="en-US" sz="1961" dirty="0">
                <a:gradFill>
                  <a:gsLst>
                    <a:gs pos="1250">
                      <a:srgbClr val="FFFFFF"/>
                    </a:gs>
                    <a:gs pos="100000">
                      <a:srgbClr val="FFFFFF"/>
                    </a:gs>
                  </a:gsLst>
                  <a:lin ang="5400000" scaled="0"/>
                </a:gradFill>
                <a:hlinkClick r:id="rId4"/>
              </a:rPr>
              <a:t>aka.ms/</a:t>
            </a:r>
            <a:r>
              <a:rPr lang="en-US" sz="1961" dirty="0" err="1">
                <a:gradFill>
                  <a:gsLst>
                    <a:gs pos="1250">
                      <a:srgbClr val="FFFFFF"/>
                    </a:gs>
                    <a:gs pos="100000">
                      <a:srgbClr val="FFFFFF"/>
                    </a:gs>
                  </a:gsLst>
                  <a:lin ang="5400000" scaled="0"/>
                </a:gradFill>
                <a:hlinkClick r:id="rId4"/>
              </a:rPr>
              <a:t>iac_tlp</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Technical resources for Practitioners: </a:t>
            </a:r>
          </a:p>
          <a:p>
            <a:pPr lvl="1">
              <a:buClr>
                <a:srgbClr val="FFFFFF"/>
              </a:buClr>
            </a:pPr>
            <a:r>
              <a:rPr lang="en-US" sz="1961" dirty="0">
                <a:gradFill>
                  <a:gsLst>
                    <a:gs pos="1250">
                      <a:srgbClr val="FFFFFF"/>
                    </a:gs>
                    <a:gs pos="100000">
                      <a:srgbClr val="FFFFFF"/>
                    </a:gs>
                  </a:gsLst>
                  <a:lin ang="5400000" scaled="0"/>
                </a:gradFill>
              </a:rPr>
              <a:t>Get access to free online training, </a:t>
            </a:r>
            <a:r>
              <a:rPr lang="en-US" sz="1961" dirty="0" err="1">
                <a:gradFill>
                  <a:gsLst>
                    <a:gs pos="1250">
                      <a:srgbClr val="FFFFFF"/>
                    </a:gs>
                    <a:gs pos="100000">
                      <a:srgbClr val="FFFFFF"/>
                    </a:gs>
                  </a:gsLst>
                  <a:lin ang="5400000" scaled="0"/>
                </a:gradFill>
              </a:rPr>
              <a:t>evals</a:t>
            </a:r>
            <a:r>
              <a:rPr lang="en-US" sz="1961" dirty="0">
                <a:gradFill>
                  <a:gsLst>
                    <a:gs pos="1250">
                      <a:srgbClr val="FFFFFF"/>
                    </a:gs>
                    <a:gs pos="100000">
                      <a:srgbClr val="FFFFFF"/>
                    </a:gs>
                  </a:gsLst>
                  <a:lin ang="5400000" scaled="0"/>
                </a:gradFill>
              </a:rPr>
              <a:t> and HOLs: </a:t>
            </a:r>
            <a:r>
              <a:rPr lang="en-US" sz="1961" dirty="0">
                <a:gradFill>
                  <a:gsLst>
                    <a:gs pos="1250">
                      <a:srgbClr val="FFFFFF"/>
                    </a:gs>
                    <a:gs pos="100000">
                      <a:srgbClr val="FFFFFF"/>
                    </a:gs>
                  </a:gsLst>
                  <a:lin ang="5400000" scaled="0"/>
                </a:gradFill>
                <a:hlinkClick r:id="rId5"/>
              </a:rPr>
              <a:t>aka.ms/</a:t>
            </a:r>
            <a:r>
              <a:rPr lang="en-US" sz="1961" dirty="0" err="1">
                <a:gradFill>
                  <a:gsLst>
                    <a:gs pos="1250">
                      <a:srgbClr val="FFFFFF"/>
                    </a:gs>
                    <a:gs pos="100000">
                      <a:srgbClr val="FFFFFF"/>
                    </a:gs>
                  </a:gsLst>
                  <a:lin ang="5400000" scaled="0"/>
                </a:gradFill>
                <a:hlinkClick r:id="rId5"/>
              </a:rPr>
              <a:t>devopsmva</a:t>
            </a:r>
            <a:endParaRPr lang="en-US" sz="1961" dirty="0">
              <a:gradFill>
                <a:gsLst>
                  <a:gs pos="1250">
                    <a:srgbClr val="FFFFFF"/>
                  </a:gs>
                  <a:gs pos="100000">
                    <a:srgbClr val="FFFFFF"/>
                  </a:gs>
                </a:gsLst>
                <a:lin ang="5400000" scaled="0"/>
              </a:gradFill>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Join the Community conversations: </a:t>
            </a:r>
          </a:p>
          <a:p>
            <a:pPr lvl="1">
              <a:buClr>
                <a:srgbClr val="FFFFFF"/>
              </a:buClr>
            </a:pPr>
            <a:r>
              <a:rPr lang="en-US" sz="1961" dirty="0">
                <a:gradFill>
                  <a:gsLst>
                    <a:gs pos="1250">
                      <a:srgbClr val="FFFFFF"/>
                    </a:gs>
                    <a:gs pos="100000">
                      <a:srgbClr val="FFFFFF"/>
                    </a:gs>
                  </a:gsLst>
                  <a:lin ang="5400000" scaled="0"/>
                </a:gradFill>
              </a:rPr>
              <a:t>Use </a:t>
            </a:r>
            <a:r>
              <a:rPr lang="en-US" sz="1961" dirty="0">
                <a:gradFill>
                  <a:gsLst>
                    <a:gs pos="1250">
                      <a:srgbClr val="FFFFFF"/>
                    </a:gs>
                    <a:gs pos="100000">
                      <a:srgbClr val="FFFFFF"/>
                    </a:gs>
                  </a:gsLst>
                  <a:lin ang="5400000" scaled="0"/>
                </a:gradFill>
                <a:hlinkClick r:id="rId6"/>
              </a:rPr>
              <a:t>#</a:t>
            </a:r>
            <a:r>
              <a:rPr lang="en-US" sz="1961" dirty="0" err="1">
                <a:gradFill>
                  <a:gsLst>
                    <a:gs pos="1250">
                      <a:srgbClr val="FFFFFF"/>
                    </a:gs>
                    <a:gs pos="100000">
                      <a:srgbClr val="FFFFFF"/>
                    </a:gs>
                  </a:gsLst>
                  <a:lin ang="5400000" scaled="0"/>
                </a:gradFill>
                <a:hlinkClick r:id="rId6"/>
              </a:rPr>
              <a:t>TalkDevOps</a:t>
            </a:r>
            <a:r>
              <a:rPr lang="en-US" sz="1961" dirty="0">
                <a:gradFill>
                  <a:gsLst>
                    <a:gs pos="1250">
                      <a:srgbClr val="FFFFFF"/>
                    </a:gs>
                    <a:gs pos="100000">
                      <a:srgbClr val="FFFFFF"/>
                    </a:gs>
                  </a:gsLst>
                  <a:lin ang="5400000" scaled="0"/>
                </a:gradFill>
                <a:hlinkClick r:id="rId6"/>
              </a:rPr>
              <a:t> </a:t>
            </a:r>
            <a:r>
              <a:rPr lang="en-US" sz="1961" dirty="0">
                <a:gradFill>
                  <a:gsLst>
                    <a:gs pos="1250">
                      <a:srgbClr val="FFFFFF"/>
                    </a:gs>
                    <a:gs pos="100000">
                      <a:srgbClr val="FFFFFF"/>
                    </a:gs>
                  </a:gsLst>
                  <a:lin ang="5400000" scaled="0"/>
                </a:gradFill>
              </a:rPr>
              <a:t>on Twitter</a:t>
            </a:r>
          </a:p>
        </p:txBody>
      </p:sp>
    </p:spTree>
    <p:extLst>
      <p:ext uri="{BB962C8B-B14F-4D97-AF65-F5344CB8AC3E}">
        <p14:creationId xmlns:p14="http://schemas.microsoft.com/office/powerpoint/2010/main" val="1348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70068" y="1100710"/>
            <a:ext cx="5008020" cy="5553307"/>
          </a:xfrm>
          <a:prstGeom prst="snip2Same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Agenda/Objectives</a:t>
            </a:r>
          </a:p>
        </p:txBody>
      </p:sp>
      <p:sp>
        <p:nvSpPr>
          <p:cNvPr id="4" name="Rectangle 3"/>
          <p:cNvSpPr/>
          <p:nvPr/>
        </p:nvSpPr>
        <p:spPr bwMode="auto">
          <a:xfrm>
            <a:off x="194537" y="2022828"/>
            <a:ext cx="3585699" cy="35856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r>
              <a:rPr lang="en-US" sz="8627" kern="0" dirty="0">
                <a:solidFill>
                  <a:srgbClr val="FFFFFF"/>
                </a:solidFill>
                <a:latin typeface="Segoe UI Light"/>
              </a:rPr>
              <a:t>Know</a:t>
            </a:r>
          </a:p>
        </p:txBody>
      </p:sp>
      <p:sp>
        <p:nvSpPr>
          <p:cNvPr id="5" name="Rectangle 4"/>
          <p:cNvSpPr/>
          <p:nvPr/>
        </p:nvSpPr>
        <p:spPr bwMode="auto">
          <a:xfrm>
            <a:off x="4304311" y="2014192"/>
            <a:ext cx="3585699" cy="358569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defTabSz="896386"/>
            <a:r>
              <a:rPr lang="en-US" sz="8627" kern="0" dirty="0">
                <a:solidFill>
                  <a:srgbClr val="FFFFFF"/>
                </a:solidFill>
                <a:latin typeface="Segoe UI Light"/>
              </a:rPr>
              <a:t>Gain</a:t>
            </a:r>
          </a:p>
        </p:txBody>
      </p:sp>
      <p:sp>
        <p:nvSpPr>
          <p:cNvPr id="6" name="Rectangle 5"/>
          <p:cNvSpPr/>
          <p:nvPr/>
        </p:nvSpPr>
        <p:spPr bwMode="auto">
          <a:xfrm>
            <a:off x="8414086" y="2019118"/>
            <a:ext cx="3585699" cy="358569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defTabSz="896386"/>
            <a:r>
              <a:rPr lang="en-US" sz="8627" kern="0" dirty="0">
                <a:solidFill>
                  <a:srgbClr val="FFFFFF"/>
                </a:solidFill>
                <a:latin typeface="Segoe UI Light"/>
              </a:rPr>
              <a:t>Learn</a:t>
            </a:r>
          </a:p>
        </p:txBody>
      </p:sp>
      <p:sp>
        <p:nvSpPr>
          <p:cNvPr id="7" name="Rectangle 6"/>
          <p:cNvSpPr/>
          <p:nvPr/>
        </p:nvSpPr>
        <p:spPr>
          <a:xfrm>
            <a:off x="334744" y="3875520"/>
            <a:ext cx="3436295" cy="1719840"/>
          </a:xfrm>
          <a:prstGeom prst="rect">
            <a:avLst/>
          </a:prstGeom>
        </p:spPr>
        <p:txBody>
          <a:bodyPr wrap="square">
            <a:spAutoFit/>
          </a:bodyPr>
          <a:lstStyle/>
          <a:p>
            <a:pPr marL="0" lvl="1" algn="r" defTabSz="896386"/>
            <a:r>
              <a:rPr lang="en-US" sz="3529" kern="0" dirty="0">
                <a:solidFill>
                  <a:srgbClr val="FFFFFF"/>
                </a:solidFill>
                <a:latin typeface="Segoe UI Light"/>
              </a:rPr>
              <a:t>enough about </a:t>
            </a:r>
            <a:r>
              <a:rPr lang="en-US" sz="3529" b="1" kern="0" dirty="0">
                <a:solidFill>
                  <a:srgbClr val="FFFFFF"/>
                </a:solidFill>
              </a:rPr>
              <a:t>containers</a:t>
            </a:r>
            <a:r>
              <a:rPr lang="en-US" sz="3529" kern="0" dirty="0">
                <a:solidFill>
                  <a:srgbClr val="FFFFFF"/>
                </a:solidFill>
                <a:latin typeface="Segoe UI Light"/>
              </a:rPr>
              <a:t> to be dangerous</a:t>
            </a:r>
          </a:p>
        </p:txBody>
      </p:sp>
      <p:sp>
        <p:nvSpPr>
          <p:cNvPr id="8" name="Rectangle 7"/>
          <p:cNvSpPr/>
          <p:nvPr/>
        </p:nvSpPr>
        <p:spPr>
          <a:xfrm>
            <a:off x="3981679" y="3875520"/>
            <a:ext cx="3884508" cy="1719840"/>
          </a:xfrm>
          <a:prstGeom prst="rect">
            <a:avLst/>
          </a:prstGeom>
        </p:spPr>
        <p:txBody>
          <a:bodyPr wrap="square">
            <a:spAutoFit/>
          </a:bodyPr>
          <a:lstStyle/>
          <a:p>
            <a:pPr marL="0" lvl="1" algn="r" defTabSz="896386"/>
            <a:r>
              <a:rPr lang="en-US" sz="3529" kern="0" dirty="0">
                <a:solidFill>
                  <a:srgbClr val="FFFFFF"/>
                </a:solidFill>
                <a:latin typeface="Segoe UI Light"/>
              </a:rPr>
              <a:t>insights on where you would use </a:t>
            </a:r>
            <a:r>
              <a:rPr lang="en-US" sz="3529" b="1" kern="0" dirty="0">
                <a:solidFill>
                  <a:srgbClr val="FFFFFF"/>
                </a:solidFill>
              </a:rPr>
              <a:t>containers</a:t>
            </a:r>
          </a:p>
        </p:txBody>
      </p:sp>
      <p:sp>
        <p:nvSpPr>
          <p:cNvPr id="9" name="Rectangle 8"/>
          <p:cNvSpPr/>
          <p:nvPr/>
        </p:nvSpPr>
        <p:spPr>
          <a:xfrm>
            <a:off x="8067631" y="3875520"/>
            <a:ext cx="3801739" cy="1719840"/>
          </a:xfrm>
          <a:prstGeom prst="rect">
            <a:avLst/>
          </a:prstGeom>
        </p:spPr>
        <p:txBody>
          <a:bodyPr wrap="square">
            <a:spAutoFit/>
          </a:bodyPr>
          <a:lstStyle/>
          <a:p>
            <a:pPr marL="0" lvl="1" algn="r" defTabSz="896386"/>
            <a:r>
              <a:rPr lang="en-US" sz="3529" kern="0" dirty="0">
                <a:solidFill>
                  <a:srgbClr val="FFFFFF"/>
                </a:solidFill>
                <a:latin typeface="Segoe UI Light"/>
              </a:rPr>
              <a:t>what Microsoft </a:t>
            </a:r>
          </a:p>
          <a:p>
            <a:pPr marL="0" lvl="1" algn="r" defTabSz="896386"/>
            <a:r>
              <a:rPr lang="en-US" sz="3529" kern="0" dirty="0">
                <a:solidFill>
                  <a:srgbClr val="FFFFFF"/>
                </a:solidFill>
                <a:latin typeface="Segoe UI Light"/>
              </a:rPr>
              <a:t>is doing with </a:t>
            </a:r>
            <a:r>
              <a:rPr lang="en-US" sz="3529" b="1" kern="0" dirty="0">
                <a:solidFill>
                  <a:srgbClr val="FFFFFF"/>
                </a:solidFill>
              </a:rPr>
              <a:t>containers</a:t>
            </a:r>
          </a:p>
        </p:txBody>
      </p:sp>
    </p:spTree>
    <p:extLst>
      <p:ext uri="{BB962C8B-B14F-4D97-AF65-F5344CB8AC3E}">
        <p14:creationId xmlns:p14="http://schemas.microsoft.com/office/powerpoint/2010/main" val="31143290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50770"/>
          </a:xfrm>
        </p:spPr>
        <p:txBody>
          <a:bodyPr/>
          <a:lstStyle/>
          <a:p>
            <a:r>
              <a:rPr lang="en-US" sz="3529" dirty="0"/>
              <a:t>Preview of Windows Server Containers – this summer.</a:t>
            </a:r>
          </a:p>
          <a:p>
            <a:r>
              <a:rPr lang="en-US" sz="3529" dirty="0"/>
              <a:t>Preview of Hyper-V Containers – planned for this year</a:t>
            </a:r>
          </a:p>
          <a:p>
            <a:endParaRPr lang="en-US" dirty="0"/>
          </a:p>
          <a:p>
            <a:r>
              <a:rPr lang="en-US" dirty="0"/>
              <a:t>How can you stay up to date?</a:t>
            </a:r>
          </a:p>
          <a:p>
            <a:pPr lvl="1"/>
            <a:r>
              <a:rPr lang="en-US" dirty="0"/>
              <a:t>Follow me on Twitter @ITProGuru</a:t>
            </a:r>
          </a:p>
          <a:p>
            <a:pPr lvl="1"/>
            <a:r>
              <a:rPr lang="en-US" dirty="0"/>
              <a:t>Follow my Blog </a:t>
            </a:r>
            <a:r>
              <a:rPr lang="en-US" dirty="0">
                <a:hlinkClick r:id="rId3"/>
              </a:rPr>
              <a:t>http://ITProGuru.com</a:t>
            </a:r>
            <a:r>
              <a:rPr lang="en-US" dirty="0"/>
              <a:t> </a:t>
            </a:r>
          </a:p>
          <a:p>
            <a:pPr lvl="1"/>
            <a:r>
              <a:rPr lang="en-US" dirty="0"/>
              <a:t>Windows Container’s site </a:t>
            </a:r>
            <a:r>
              <a:rPr lang="en-US" dirty="0">
                <a:hlinkClick r:id="rId4"/>
              </a:rPr>
              <a:t>https://msdn.microsoft.com/virtualization/windowscontainers</a:t>
            </a:r>
            <a:endParaRPr lang="en-US" dirty="0"/>
          </a:p>
          <a:p>
            <a:pPr marL="560196" lvl="2" indent="0">
              <a:buNone/>
            </a:pPr>
            <a:r>
              <a:rPr lang="en-US" dirty="0">
                <a:hlinkClick r:id="rId5"/>
              </a:rPr>
              <a:t>http://aka.ms/windowscontainers</a:t>
            </a:r>
            <a:endParaRPr lang="en-US" dirty="0"/>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8740211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2"/>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3"/>
              </a:rPr>
              <a:t>Infrastructure as Code (</a:t>
            </a:r>
            <a:r>
              <a:rPr lang="en-US" sz="1600" dirty="0" err="1">
                <a:hlinkClick r:id="rId3"/>
              </a:rPr>
              <a:t>IaC</a:t>
            </a:r>
            <a:r>
              <a:rPr lang="en-US" sz="1600" dirty="0">
                <a:hlinkClick r:id="rId3"/>
              </a:rPr>
              <a:t>)</a:t>
            </a:r>
            <a:r>
              <a:rPr lang="en-US" sz="1600" dirty="0"/>
              <a:t> </a:t>
            </a:r>
          </a:p>
          <a:p>
            <a:r>
              <a:rPr lang="en-US" sz="1600" dirty="0">
                <a:hlinkClick r:id="rId4"/>
              </a:rPr>
              <a:t>Continuous Integration (CI)</a:t>
            </a:r>
            <a:endParaRPr lang="en-US" sz="1600" dirty="0"/>
          </a:p>
          <a:p>
            <a:r>
              <a:rPr lang="en-US" sz="1600" dirty="0">
                <a:hlinkClick r:id="rId5"/>
              </a:rPr>
              <a:t>Automated Testing</a:t>
            </a:r>
            <a:endParaRPr lang="en-US" sz="1600" dirty="0"/>
          </a:p>
          <a:p>
            <a:r>
              <a:rPr lang="en-US" sz="1600" dirty="0">
                <a:hlinkClick r:id="rId6"/>
              </a:rPr>
              <a:t>Application Performance Monitoring/Management (APM)</a:t>
            </a:r>
            <a:endParaRPr lang="en-US" sz="1600" dirty="0"/>
          </a:p>
          <a:p>
            <a:r>
              <a:rPr lang="en-US" sz="1600" u="sng" dirty="0"/>
              <a:t>Continuous Deployment (CD)</a:t>
            </a:r>
            <a:r>
              <a:rPr lang="en-US" sz="1600" dirty="0"/>
              <a:t> </a:t>
            </a:r>
          </a:p>
          <a:p>
            <a:r>
              <a:rPr lang="en-US" sz="1600" dirty="0">
                <a:hlinkClick r:id="rId7"/>
              </a:rPr>
              <a:t>Release Management</a:t>
            </a:r>
            <a:endParaRPr lang="en-US" sz="1600" dirty="0"/>
          </a:p>
          <a:p>
            <a:r>
              <a:rPr lang="en-US" sz="1600" dirty="0">
                <a:hlinkClick r:id="rId8"/>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9"/>
              </a:rPr>
              <a:t>Advanced Monitoring</a:t>
            </a:r>
            <a:r>
              <a:rPr lang="en-US" sz="1100" dirty="0"/>
              <a:t> </a:t>
            </a:r>
          </a:p>
          <a:p>
            <a:pPr lvl="1">
              <a:buFont typeface="Arial" panose="020B0604020202020204" pitchFamily="34" charset="0"/>
              <a:buChar char="•"/>
            </a:pPr>
            <a:r>
              <a:rPr lang="en-US" sz="1100" dirty="0">
                <a:hlinkClick r:id="rId10"/>
              </a:rPr>
              <a:t>Capacity Management</a:t>
            </a:r>
            <a:endParaRPr lang="en-US" sz="1100" dirty="0"/>
          </a:p>
          <a:p>
            <a:pPr lvl="1">
              <a:buFont typeface="Arial" panose="020B0604020202020204" pitchFamily="34" charset="0"/>
              <a:buChar char="•"/>
            </a:pPr>
            <a:r>
              <a:rPr lang="en-US" sz="1100" dirty="0">
                <a:hlinkClick r:id="rId11"/>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2"/>
              </a:rPr>
              <a:t>Hypothesis Driven Development</a:t>
            </a:r>
            <a:r>
              <a:rPr lang="en-US" sz="1600" dirty="0"/>
              <a:t> </a:t>
            </a:r>
          </a:p>
          <a:p>
            <a:pPr marL="742950" lvl="1" indent="-285750">
              <a:buFont typeface="Arial" panose="020B0604020202020204" pitchFamily="34" charset="0"/>
              <a:buChar char="•"/>
            </a:pPr>
            <a:r>
              <a:rPr lang="en-US" sz="1100" dirty="0">
                <a:hlinkClick r:id="rId13"/>
              </a:rPr>
              <a:t>Testing in Production</a:t>
            </a:r>
            <a:r>
              <a:rPr lang="en-US" sz="1100" dirty="0"/>
              <a:t> – partial user base</a:t>
            </a:r>
          </a:p>
          <a:p>
            <a:pPr marL="742950" lvl="1" indent="-285750">
              <a:buFont typeface="Arial" panose="020B0604020202020204" pitchFamily="34" charset="0"/>
              <a:buChar char="•"/>
            </a:pPr>
            <a:r>
              <a:rPr lang="en-US" sz="1100" dirty="0">
                <a:hlinkClick r:id="rId14"/>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5"/>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http://itrevolution.com/the-three-ways-principles-underpinning-devops/</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620496" cy="369332"/>
          </a:xfrm>
          <a:prstGeom prst="rect">
            <a:avLst/>
          </a:prstGeom>
        </p:spPr>
        <p:txBody>
          <a:bodyPr wrap="none">
            <a:spAutoFit/>
          </a:bodyPr>
          <a:lstStyle/>
          <a:p>
            <a:r>
              <a:rPr lang="en-US" dirty="0">
                <a:solidFill>
                  <a:srgbClr val="FFFF0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2"/>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098421"/>
            <a:ext cx="7627172"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 if it’s your first time accepting a book from a friend. </a:t>
            </a: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3"/>
              </a:rPr>
              <a:t>http://a.co/fJXE92A</a:t>
            </a: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0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FFFF0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lstStyle/>
          <a:p>
            <a:r>
              <a:rPr lang="en-US" dirty="0">
                <a:solidFill>
                  <a:srgbClr val="FFFF00"/>
                </a:solidFill>
              </a:rPr>
              <a:t>Traditional vs modern dev-ops</a:t>
            </a:r>
          </a:p>
        </p:txBody>
      </p:sp>
      <p:graphicFrame>
        <p:nvGraphicFramePr>
          <p:cNvPr id="4" name="Table 3"/>
          <p:cNvGraphicFramePr>
            <a:graphicFrameLocks noGrp="1"/>
          </p:cNvGraphicFramePr>
          <p:nvPr>
            <p:extLst>
              <p:ext uri="{D42A27DB-BD31-4B8C-83A1-F6EECF244321}">
                <p14:modId xmlns:p14="http://schemas.microsoft.com/office/powerpoint/2010/main" val="1137153573"/>
              </p:ext>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sp>
        <p:nvSpPr>
          <p:cNvPr id="199" name="Callout: Down Arrow 198"/>
          <p:cNvSpPr/>
          <p:nvPr/>
        </p:nvSpPr>
        <p:spPr>
          <a:xfrm rot="2743786">
            <a:off x="8333591" y="124578"/>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75741" y="2216971"/>
            <a:ext cx="458770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Overhead</a:t>
            </a:r>
          </a:p>
          <a:p>
            <a:pPr algn="ctr"/>
            <a:r>
              <a:rPr lang="en-US" sz="2400" dirty="0">
                <a:solidFill>
                  <a:schemeClr val="tx1"/>
                </a:solidFill>
              </a:rPr>
              <a:t>(Disk, Disk IO, Memory, CPU, OS, Licenses, The works)</a:t>
            </a:r>
            <a:endParaRPr lang="en-US" dirty="0"/>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99"/>
                                        </p:tgtEl>
                                        <p:attrNameLst>
                                          <p:attrName>style.visibility</p:attrName>
                                        </p:attrNameLst>
                                      </p:cBhvr>
                                      <p:to>
                                        <p:strVal val="visible"/>
                                      </p:to>
                                    </p:set>
                                    <p:anim calcmode="lin" valueType="num">
                                      <p:cBhvr>
                                        <p:cTn id="24" dur="1000" fill="hold"/>
                                        <p:tgtEl>
                                          <p:spTgt spid="199"/>
                                        </p:tgtEl>
                                        <p:attrNameLst>
                                          <p:attrName>ppt_w</p:attrName>
                                        </p:attrNameLst>
                                      </p:cBhvr>
                                      <p:tavLst>
                                        <p:tav tm="0">
                                          <p:val>
                                            <p:fltVal val="0"/>
                                          </p:val>
                                        </p:tav>
                                        <p:tav tm="100000">
                                          <p:val>
                                            <p:strVal val="#ppt_w"/>
                                          </p:val>
                                        </p:tav>
                                      </p:tavLst>
                                    </p:anim>
                                    <p:anim calcmode="lin" valueType="num">
                                      <p:cBhvr>
                                        <p:cTn id="25" dur="1000" fill="hold"/>
                                        <p:tgtEl>
                                          <p:spTgt spid="199"/>
                                        </p:tgtEl>
                                        <p:attrNameLst>
                                          <p:attrName>ppt_h</p:attrName>
                                        </p:attrNameLst>
                                      </p:cBhvr>
                                      <p:tavLst>
                                        <p:tav tm="0">
                                          <p:val>
                                            <p:fltVal val="0"/>
                                          </p:val>
                                        </p:tav>
                                        <p:tav tm="100000">
                                          <p:val>
                                            <p:strVal val="#ppt_h"/>
                                          </p:val>
                                        </p:tav>
                                      </p:tavLst>
                                    </p:anim>
                                    <p:anim calcmode="lin" valueType="num">
                                      <p:cBhvr>
                                        <p:cTn id="26" dur="1000" fill="hold"/>
                                        <p:tgtEl>
                                          <p:spTgt spid="199"/>
                                        </p:tgtEl>
                                        <p:attrNameLst>
                                          <p:attrName>style.rotation</p:attrName>
                                        </p:attrNameLst>
                                      </p:cBhvr>
                                      <p:tavLst>
                                        <p:tav tm="0">
                                          <p:val>
                                            <p:fltVal val="90"/>
                                          </p:val>
                                        </p:tav>
                                        <p:tav tm="100000">
                                          <p:val>
                                            <p:fltVal val="0"/>
                                          </p:val>
                                        </p:tav>
                                      </p:tavLst>
                                    </p:anim>
                                    <p:animEffect transition="in" filter="fade">
                                      <p:cBhvr>
                                        <p:cTn id="27" dur="1000"/>
                                        <p:tgtEl>
                                          <p:spTgt spid="199"/>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80">
                                          <p:stCondLst>
                                            <p:cond delay="0"/>
                                          </p:stCondLst>
                                        </p:cTn>
                                        <p:tgtEl>
                                          <p:spTgt spid="3"/>
                                        </p:tgtEl>
                                      </p:cBhvr>
                                    </p:animEffect>
                                    <p:anim calcmode="lin" valueType="num">
                                      <p:cBhvr>
                                        <p:cTn id="3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gtEl>
                                      </p:cBhvr>
                                      <p:to x="100000" y="60000"/>
                                    </p:animScale>
                                    <p:animScale>
                                      <p:cBhvr>
                                        <p:cTn id="39" dur="166" decel="50000">
                                          <p:stCondLst>
                                            <p:cond delay="676"/>
                                          </p:stCondLst>
                                        </p:cTn>
                                        <p:tgtEl>
                                          <p:spTgt spid="3"/>
                                        </p:tgtEl>
                                      </p:cBhvr>
                                      <p:to x="100000" y="100000"/>
                                    </p:animScale>
                                    <p:animScale>
                                      <p:cBhvr>
                                        <p:cTn id="40" dur="26">
                                          <p:stCondLst>
                                            <p:cond delay="1312"/>
                                          </p:stCondLst>
                                        </p:cTn>
                                        <p:tgtEl>
                                          <p:spTgt spid="3"/>
                                        </p:tgtEl>
                                      </p:cBhvr>
                                      <p:to x="100000" y="80000"/>
                                    </p:animScale>
                                    <p:animScale>
                                      <p:cBhvr>
                                        <p:cTn id="41" dur="166" decel="50000">
                                          <p:stCondLst>
                                            <p:cond delay="1338"/>
                                          </p:stCondLst>
                                        </p:cTn>
                                        <p:tgtEl>
                                          <p:spTgt spid="3"/>
                                        </p:tgtEl>
                                      </p:cBhvr>
                                      <p:to x="100000" y="100000"/>
                                    </p:animScale>
                                    <p:animScale>
                                      <p:cBhvr>
                                        <p:cTn id="42" dur="26">
                                          <p:stCondLst>
                                            <p:cond delay="1642"/>
                                          </p:stCondLst>
                                        </p:cTn>
                                        <p:tgtEl>
                                          <p:spTgt spid="3"/>
                                        </p:tgtEl>
                                      </p:cBhvr>
                                      <p:to x="100000" y="90000"/>
                                    </p:animScale>
                                    <p:animScale>
                                      <p:cBhvr>
                                        <p:cTn id="43" dur="166" decel="50000">
                                          <p:stCondLst>
                                            <p:cond delay="1668"/>
                                          </p:stCondLst>
                                        </p:cTn>
                                        <p:tgtEl>
                                          <p:spTgt spid="3"/>
                                        </p:tgtEl>
                                      </p:cBhvr>
                                      <p:to x="100000" y="100000"/>
                                    </p:animScale>
                                    <p:animScale>
                                      <p:cBhvr>
                                        <p:cTn id="44" dur="26">
                                          <p:stCondLst>
                                            <p:cond delay="1808"/>
                                          </p:stCondLst>
                                        </p:cTn>
                                        <p:tgtEl>
                                          <p:spTgt spid="3"/>
                                        </p:tgtEl>
                                      </p:cBhvr>
                                      <p:to x="100000" y="95000"/>
                                    </p:animScale>
                                    <p:animScale>
                                      <p:cBhvr>
                                        <p:cTn id="4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9"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Session Based Computing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3221</Words>
  <Application>Microsoft Office PowerPoint</Application>
  <PresentationFormat>Widescreen</PresentationFormat>
  <Paragraphs>752</Paragraphs>
  <Slides>41</Slides>
  <Notes>34</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MS PGothic</vt:lpstr>
      <vt:lpstr>SimSun</vt:lpstr>
      <vt:lpstr>Arial</vt:lpstr>
      <vt:lpstr>Calibri</vt:lpstr>
      <vt:lpstr>Calibri Light</vt:lpstr>
      <vt:lpstr>Cambria Math</vt:lpstr>
      <vt:lpstr>Consolas</vt:lpstr>
      <vt:lpstr>Segoe</vt:lpstr>
      <vt:lpstr>Segoe UI</vt:lpstr>
      <vt:lpstr>Segoe UI Light</vt:lpstr>
      <vt:lpstr>Times New Roman</vt:lpstr>
      <vt:lpstr>Wingdings</vt:lpstr>
      <vt:lpstr>Office Theme</vt:lpstr>
      <vt:lpstr>1_5-30610_Microsoft_Ignite_Keynote_Template</vt:lpstr>
      <vt:lpstr>PowerPoint Presentation</vt:lpstr>
      <vt:lpstr>Windows Server 2016, Containers and Next Generation Micro Services</vt:lpstr>
      <vt:lpstr>Datacenter inflection points</vt:lpstr>
      <vt:lpstr>Containerization</vt:lpstr>
      <vt:lpstr>What is DevOps…</vt:lpstr>
      <vt:lpstr>Tip: Must Read Book </vt:lpstr>
      <vt:lpstr>Traditional vs modern dev-ops</vt:lpstr>
      <vt:lpstr>Session VS VM (or VDI)</vt:lpstr>
      <vt:lpstr>Containers</vt:lpstr>
      <vt:lpstr>Container Run-time</vt:lpstr>
      <vt:lpstr>Container Run-time</vt:lpstr>
      <vt:lpstr>Container Run-time</vt:lpstr>
      <vt:lpstr>Container Run-time</vt:lpstr>
      <vt:lpstr>Microsoft’s Container Runtimes</vt:lpstr>
      <vt:lpstr>Thin Container Operating System Environments</vt:lpstr>
      <vt:lpstr>What is in A Container Image … and Creation</vt:lpstr>
      <vt:lpstr>Image Creation</vt:lpstr>
      <vt:lpstr>Image Creation</vt:lpstr>
      <vt:lpstr>Image Creation</vt:lpstr>
      <vt:lpstr>Image Creation</vt:lpstr>
      <vt:lpstr>Image Creation</vt:lpstr>
      <vt:lpstr>Image Creation</vt:lpstr>
      <vt:lpstr>Image Creation</vt:lpstr>
      <vt:lpstr>Image Creation</vt:lpstr>
      <vt:lpstr>Modern App Development, Flexible Isolation</vt:lpstr>
      <vt:lpstr>Monolith and Microservices</vt:lpstr>
      <vt:lpstr>DevOps &amp; Monolithic vs Micro Services</vt:lpstr>
      <vt:lpstr>What’s the downside?</vt:lpstr>
      <vt:lpstr>Sample microservices application dev-ops flow using containers</vt:lpstr>
      <vt:lpstr>Dev/Ops Process with Containers</vt:lpstr>
      <vt:lpstr>Higher Level Services</vt:lpstr>
      <vt:lpstr>PowerPoint Presentation</vt:lpstr>
      <vt:lpstr>PowerPoint Presentation</vt:lpstr>
      <vt:lpstr>How Long Will it take to be mainstream?</vt:lpstr>
      <vt:lpstr>Containers Offer</vt:lpstr>
      <vt:lpstr>Making Them Ideal For</vt:lpstr>
      <vt:lpstr>Azure Container Service Template</vt:lpstr>
      <vt:lpstr>Learn more  with FREE  IT Pro Resources</vt:lpstr>
      <vt:lpstr>Free Resources for DevOps Practices</vt:lpstr>
      <vt:lpstr>Agenda/Objectives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41</cp:revision>
  <dcterms:created xsi:type="dcterms:W3CDTF">2016-07-18T18:09:56Z</dcterms:created>
  <dcterms:modified xsi:type="dcterms:W3CDTF">2016-07-20T16:19:22Z</dcterms:modified>
</cp:coreProperties>
</file>